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6" r:id="rId8"/>
    <p:sldId id="263" r:id="rId9"/>
    <p:sldId id="267" r:id="rId10"/>
    <p:sldId id="268" r:id="rId11"/>
    <p:sldId id="288" r:id="rId12"/>
    <p:sldId id="269" r:id="rId13"/>
    <p:sldId id="304" r:id="rId14"/>
    <p:sldId id="270" r:id="rId15"/>
    <p:sldId id="271" r:id="rId16"/>
    <p:sldId id="264" r:id="rId17"/>
    <p:sldId id="303" r:id="rId18"/>
    <p:sldId id="272" r:id="rId19"/>
    <p:sldId id="265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1" r:id="rId29"/>
    <p:sldId id="282" r:id="rId30"/>
    <p:sldId id="290" r:id="rId31"/>
    <p:sldId id="289" r:id="rId32"/>
    <p:sldId id="305" r:id="rId33"/>
    <p:sldId id="292" r:id="rId34"/>
    <p:sldId id="296" r:id="rId35"/>
    <p:sldId id="283" r:id="rId36"/>
    <p:sldId id="284" r:id="rId37"/>
    <p:sldId id="285" r:id="rId38"/>
    <p:sldId id="286" r:id="rId39"/>
    <p:sldId id="287" r:id="rId40"/>
    <p:sldId id="293" r:id="rId41"/>
    <p:sldId id="294" r:id="rId42"/>
    <p:sldId id="297" r:id="rId43"/>
    <p:sldId id="295" r:id="rId44"/>
    <p:sldId id="302" r:id="rId45"/>
    <p:sldId id="298" r:id="rId46"/>
    <p:sldId id="299" r:id="rId47"/>
    <p:sldId id="300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978F5A-0FA2-4832-9961-5146B60003A9}" v="5" dt="2024-01-10T16:20:09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4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Raybould" userId="58de97b01db5d815" providerId="LiveId" clId="{8F978F5A-0FA2-4832-9961-5146B60003A9}"/>
    <pc:docChg chg="custSel addSld delSld modSld sldOrd">
      <pc:chgData name="David Raybould" userId="58de97b01db5d815" providerId="LiveId" clId="{8F978F5A-0FA2-4832-9961-5146B60003A9}" dt="2024-01-11T10:26:21.563" v="23"/>
      <pc:docMkLst>
        <pc:docMk/>
      </pc:docMkLst>
      <pc:sldChg chg="ord">
        <pc:chgData name="David Raybould" userId="58de97b01db5d815" providerId="LiveId" clId="{8F978F5A-0FA2-4832-9961-5146B60003A9}" dt="2024-01-11T10:26:21.563" v="23"/>
        <pc:sldMkLst>
          <pc:docMk/>
          <pc:sldMk cId="1970793230" sldId="258"/>
        </pc:sldMkLst>
      </pc:sldChg>
      <pc:sldChg chg="addSp delSp modSp mod">
        <pc:chgData name="David Raybould" userId="58de97b01db5d815" providerId="LiveId" clId="{8F978F5A-0FA2-4832-9961-5146B60003A9}" dt="2024-01-10T16:19:33.806" v="17" actId="478"/>
        <pc:sldMkLst>
          <pc:docMk/>
          <pc:sldMk cId="2035538995" sldId="301"/>
        </pc:sldMkLst>
        <pc:picChg chg="add del">
          <ac:chgData name="David Raybould" userId="58de97b01db5d815" providerId="LiveId" clId="{8F978F5A-0FA2-4832-9961-5146B60003A9}" dt="2024-01-10T16:19:33.806" v="17" actId="478"/>
          <ac:picMkLst>
            <pc:docMk/>
            <pc:sldMk cId="2035538995" sldId="301"/>
            <ac:picMk id="5" creationId="{55FFA2B8-FF1F-7AF0-F083-48D52B28A132}"/>
          </ac:picMkLst>
        </pc:picChg>
        <pc:picChg chg="add del mod">
          <ac:chgData name="David Raybould" userId="58de97b01db5d815" providerId="LiveId" clId="{8F978F5A-0FA2-4832-9961-5146B60003A9}" dt="2024-01-10T16:19:29.793" v="16" actId="478"/>
          <ac:picMkLst>
            <pc:docMk/>
            <pc:sldMk cId="2035538995" sldId="301"/>
            <ac:picMk id="6" creationId="{4D2A364B-B939-C1D8-210E-8F6CB6953F92}"/>
          </ac:picMkLst>
        </pc:picChg>
      </pc:sldChg>
      <pc:sldChg chg="addSp delSp modSp add mod">
        <pc:chgData name="David Raybould" userId="58de97b01db5d815" providerId="LiveId" clId="{8F978F5A-0FA2-4832-9961-5146B60003A9}" dt="2024-01-10T16:14:10.841" v="11" actId="1076"/>
        <pc:sldMkLst>
          <pc:docMk/>
          <pc:sldMk cId="2977305510" sldId="304"/>
        </pc:sldMkLst>
        <pc:picChg chg="del">
          <ac:chgData name="David Raybould" userId="58de97b01db5d815" providerId="LiveId" clId="{8F978F5A-0FA2-4832-9961-5146B60003A9}" dt="2024-01-10T16:13:20.225" v="1" actId="478"/>
          <ac:picMkLst>
            <pc:docMk/>
            <pc:sldMk cId="2977305510" sldId="304"/>
            <ac:picMk id="4" creationId="{3ECEDF3F-06A3-DC92-A0BB-846BEB59273C}"/>
          </ac:picMkLst>
        </pc:picChg>
        <pc:picChg chg="add mod">
          <ac:chgData name="David Raybould" userId="58de97b01db5d815" providerId="LiveId" clId="{8F978F5A-0FA2-4832-9961-5146B60003A9}" dt="2024-01-10T16:14:10.841" v="11" actId="1076"/>
          <ac:picMkLst>
            <pc:docMk/>
            <pc:sldMk cId="2977305510" sldId="304"/>
            <ac:picMk id="5" creationId="{295151F1-0905-B75E-46BA-6A9C8F5E8ADD}"/>
          </ac:picMkLst>
        </pc:picChg>
      </pc:sldChg>
      <pc:sldChg chg="add">
        <pc:chgData name="David Raybould" userId="58de97b01db5d815" providerId="LiveId" clId="{8F978F5A-0FA2-4832-9961-5146B60003A9}" dt="2024-01-10T16:20:09.345" v="21"/>
        <pc:sldMkLst>
          <pc:docMk/>
          <pc:sldMk cId="1331817854" sldId="305"/>
        </pc:sldMkLst>
      </pc:sldChg>
      <pc:sldChg chg="addSp modSp new del mod">
        <pc:chgData name="David Raybould" userId="58de97b01db5d815" providerId="LiveId" clId="{8F978F5A-0FA2-4832-9961-5146B60003A9}" dt="2024-01-10T16:19:56.213" v="20" actId="2696"/>
        <pc:sldMkLst>
          <pc:docMk/>
          <pc:sldMk cId="3406994276" sldId="305"/>
        </pc:sldMkLst>
        <pc:picChg chg="add mod">
          <ac:chgData name="David Raybould" userId="58de97b01db5d815" providerId="LiveId" clId="{8F978F5A-0FA2-4832-9961-5146B60003A9}" dt="2024-01-10T16:19:48.056" v="19" actId="14100"/>
          <ac:picMkLst>
            <pc:docMk/>
            <pc:sldMk cId="3406994276" sldId="305"/>
            <ac:picMk id="4" creationId="{C86E3B63-0501-F9EF-8AF4-8DE9370D94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9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96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79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85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1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14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59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93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8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65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60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839E63A-71A1-4210-91F6-DA257206BD0E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D534747-64A8-418B-9021-D98A74F82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freeimageslive.co.uk/free_stock_image/compact-camera-jpg-0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ublicdomainpictures.net/view-image.php?image=26554&amp;picture=kodak-digital-camera" TargetMode="External"/><Relationship Id="rId5" Type="http://schemas.openxmlformats.org/officeDocument/2006/relationships/image" Target="../media/image3.jpg"/><Relationship Id="rId10" Type="http://schemas.openxmlformats.org/officeDocument/2006/relationships/image" Target="../media/image7.jpe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Bird Photography</a:t>
            </a:r>
            <a:br>
              <a:rPr lang="en-US" dirty="0"/>
            </a:br>
            <a:r>
              <a:rPr lang="en-US" sz="3600" dirty="0"/>
              <a:t>David Raybould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15584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A bird on a branch&#10;&#10;Description automatically generated">
            <a:extLst>
              <a:ext uri="{FF2B5EF4-FFF2-40B4-BE49-F238E27FC236}">
                <a16:creationId xmlns:a16="http://schemas.microsoft.com/office/drawing/2014/main" id="{932298F6-B043-ADEC-7D7D-7E3D2CC45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609"/>
            <a:ext cx="12192000" cy="81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4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6" name="Picture 5" descr="A bird on a rock&#10;&#10;Description automatically generated">
            <a:extLst>
              <a:ext uri="{FF2B5EF4-FFF2-40B4-BE49-F238E27FC236}">
                <a16:creationId xmlns:a16="http://schemas.microsoft.com/office/drawing/2014/main" id="{769BCFBB-FAFD-2EAC-34F3-18B2A5B0B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42" y="0"/>
            <a:ext cx="4743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A bird standing on a branch&#10;&#10;Description automatically generated">
            <a:extLst>
              <a:ext uri="{FF2B5EF4-FFF2-40B4-BE49-F238E27FC236}">
                <a16:creationId xmlns:a16="http://schemas.microsoft.com/office/drawing/2014/main" id="{3ECEDF3F-06A3-DC92-A0BB-846BEB592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23" y="-690512"/>
            <a:ext cx="12273023" cy="81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23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 descr="A small bird on a branch">
            <a:extLst>
              <a:ext uri="{FF2B5EF4-FFF2-40B4-BE49-F238E27FC236}">
                <a16:creationId xmlns:a16="http://schemas.microsoft.com/office/drawing/2014/main" id="{295151F1-0905-B75E-46BA-6A9C8F5E8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0" y="-496783"/>
            <a:ext cx="12832080" cy="85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5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r>
              <a:rPr lang="en-US" dirty="0"/>
              <a:t>Consider what you want to capture?</a:t>
            </a:r>
            <a:br>
              <a:rPr lang="en-US" dirty="0"/>
            </a:br>
            <a:r>
              <a:rPr lang="en-US" dirty="0"/>
              <a:t>- The bird or</a:t>
            </a:r>
            <a:br>
              <a:rPr lang="en-US" dirty="0"/>
            </a:br>
            <a:r>
              <a:rPr lang="en-US" dirty="0"/>
              <a:t>- The bird in its environment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847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Picture 2" descr="A yellow bird standing on a wooden post&#10;&#10;Description automatically generated">
            <a:extLst>
              <a:ext uri="{FF2B5EF4-FFF2-40B4-BE49-F238E27FC236}">
                <a16:creationId xmlns:a16="http://schemas.microsoft.com/office/drawing/2014/main" id="{9E4EE10B-9A79-5334-8F5B-666FFE3D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030" y="-1113166"/>
            <a:ext cx="13824029" cy="88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 descr="A bird standing on rocks">
            <a:extLst>
              <a:ext uri="{FF2B5EF4-FFF2-40B4-BE49-F238E27FC236}">
                <a16:creationId xmlns:a16="http://schemas.microsoft.com/office/drawing/2014/main" id="{04441B6D-D525-B5A5-C8F8-B61C416E3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8730"/>
            <a:ext cx="12192000" cy="81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81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 descr="A bird standing on a rock&#10;&#10;Description automatically generated">
            <a:extLst>
              <a:ext uri="{FF2B5EF4-FFF2-40B4-BE49-F238E27FC236}">
                <a16:creationId xmlns:a16="http://schemas.microsoft.com/office/drawing/2014/main" id="{32FA4BE5-FC4A-E557-810C-297448FEC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477"/>
            <a:ext cx="12192000" cy="81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0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r>
              <a:rPr lang="en-US" dirty="0"/>
              <a:t>- Behaviour	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377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A bird on a branch&#10;&#10;Description automatically generated">
            <a:extLst>
              <a:ext uri="{FF2B5EF4-FFF2-40B4-BE49-F238E27FC236}">
                <a16:creationId xmlns:a16="http://schemas.microsoft.com/office/drawing/2014/main" id="{33896658-D0C9-2FB9-2179-141901F31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" y="-2341705"/>
            <a:ext cx="12184639" cy="97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I hope to be able to give you some pointers about what I consider a fascinating aspect of photography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26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8" name="Picture 7" descr="A bird standing on a rock&#10;&#10;Description automatically generated">
            <a:extLst>
              <a:ext uri="{FF2B5EF4-FFF2-40B4-BE49-F238E27FC236}">
                <a16:creationId xmlns:a16="http://schemas.microsoft.com/office/drawing/2014/main" id="{5FE3AECE-B186-2301-C532-F0605A1E7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492" y="-1074425"/>
            <a:ext cx="12848492" cy="856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0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standing on a rock&#10;&#10;Description automatically generated">
            <a:extLst>
              <a:ext uri="{FF2B5EF4-FFF2-40B4-BE49-F238E27FC236}">
                <a16:creationId xmlns:a16="http://schemas.microsoft.com/office/drawing/2014/main" id="{2F998237-899B-19F0-5B9C-BAE4F7E00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679" y="-1576063"/>
            <a:ext cx="14384920" cy="959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23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couple of birds on a rock&#10;&#10;Description automatically generated">
            <a:extLst>
              <a:ext uri="{FF2B5EF4-FFF2-40B4-BE49-F238E27FC236}">
                <a16:creationId xmlns:a16="http://schemas.microsoft.com/office/drawing/2014/main" id="{6FC72099-857A-8867-9809-1FBE21A6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96" y="-638642"/>
            <a:ext cx="12216996" cy="81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08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flying over water&#10;&#10;Description automatically generated">
            <a:extLst>
              <a:ext uri="{FF2B5EF4-FFF2-40B4-BE49-F238E27FC236}">
                <a16:creationId xmlns:a16="http://schemas.microsoft.com/office/drawing/2014/main" id="{7E0C0F03-D670-3857-C355-2EC071438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716280"/>
            <a:ext cx="12313920" cy="82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44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3" name="Picture 2" descr="A bird flying over water&#10;&#10;Description automatically generated">
            <a:extLst>
              <a:ext uri="{FF2B5EF4-FFF2-40B4-BE49-F238E27FC236}">
                <a16:creationId xmlns:a16="http://schemas.microsoft.com/office/drawing/2014/main" id="{3F3C63E2-BFAD-B549-B385-D923DB646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" y="-213361"/>
            <a:ext cx="12196485" cy="813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02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Two birds standing on the ground">
            <a:extLst>
              <a:ext uri="{FF2B5EF4-FFF2-40B4-BE49-F238E27FC236}">
                <a16:creationId xmlns:a16="http://schemas.microsoft.com/office/drawing/2014/main" id="{7A673B07-53AE-B8ED-9BBB-022CEDEE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2" y="-637729"/>
            <a:ext cx="12241212" cy="81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73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E8F75-48B0-61AD-CFBB-511C2ED67F26}"/>
              </a:ext>
            </a:extLst>
          </p:cNvPr>
          <p:cNvSpPr txBox="1"/>
          <p:nvPr/>
        </p:nvSpPr>
        <p:spPr>
          <a:xfrm>
            <a:off x="1021080" y="1051560"/>
            <a:ext cx="8305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Settings: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- Fast shutter speeds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Aperture depends on what you want bird or bird + environment</a:t>
            </a:r>
          </a:p>
          <a:p>
            <a:r>
              <a:rPr lang="en-US" sz="4400" dirty="0">
                <a:solidFill>
                  <a:schemeClr val="bg1"/>
                </a:solidFill>
              </a:rPr>
              <a:t>-ISO may need to high! </a:t>
            </a:r>
          </a:p>
          <a:p>
            <a:r>
              <a:rPr lang="en-US" sz="4400" dirty="0">
                <a:solidFill>
                  <a:schemeClr val="bg1"/>
                </a:solidFill>
              </a:rPr>
              <a:t>-Zoom/Long lens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76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3" name="Picture 2" descr="A bird flying over water&#10;&#10;Description automatically generated">
            <a:extLst>
              <a:ext uri="{FF2B5EF4-FFF2-40B4-BE49-F238E27FC236}">
                <a16:creationId xmlns:a16="http://schemas.microsoft.com/office/drawing/2014/main" id="{0128920F-BAE5-131B-8148-221EEFA00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11" y="-773985"/>
            <a:ext cx="12342691" cy="83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5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flying over a field of tall grass">
            <a:extLst>
              <a:ext uri="{FF2B5EF4-FFF2-40B4-BE49-F238E27FC236}">
                <a16:creationId xmlns:a16="http://schemas.microsoft.com/office/drawing/2014/main" id="{49463649-DBC7-C24C-A7C4-F3A5F24F9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7" y="-1261807"/>
            <a:ext cx="12470853" cy="83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35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flying in the sky&#10;&#10;Description automatically generated">
            <a:extLst>
              <a:ext uri="{FF2B5EF4-FFF2-40B4-BE49-F238E27FC236}">
                <a16:creationId xmlns:a16="http://schemas.microsoft.com/office/drawing/2014/main" id="{C2543A70-1B7A-D4C6-9211-C3F17693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368"/>
            <a:ext cx="12192000" cy="81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ird flying in the air&#10;&#10;Description automatically generated">
            <a:extLst>
              <a:ext uri="{FF2B5EF4-FFF2-40B4-BE49-F238E27FC236}">
                <a16:creationId xmlns:a16="http://schemas.microsoft.com/office/drawing/2014/main" id="{C42D3FEA-C5B5-6F88-485A-C4E4A56A6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431"/>
            <a:ext cx="12192000" cy="97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3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flying over grass&#10;&#10;Description automatically generated">
            <a:extLst>
              <a:ext uri="{FF2B5EF4-FFF2-40B4-BE49-F238E27FC236}">
                <a16:creationId xmlns:a16="http://schemas.microsoft.com/office/drawing/2014/main" id="{6710FB5F-6359-B3DF-F03D-63D6C1A8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7772"/>
            <a:ext cx="13350240" cy="89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7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E8F75-48B0-61AD-CFBB-511C2ED67F26}"/>
              </a:ext>
            </a:extLst>
          </p:cNvPr>
          <p:cNvSpPr txBox="1"/>
          <p:nvPr/>
        </p:nvSpPr>
        <p:spPr>
          <a:xfrm>
            <a:off x="1021080" y="1051560"/>
            <a:ext cx="8305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Camera: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- Zoom/Long lens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Need to be able to change settings quickly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Burst mode is great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31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A8F7E-3894-93C7-F434-AFF528B1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DF39F-A0AA-686D-522D-7B5EAD407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E3B63-0501-F9EF-8AF4-8DE9370D9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7669"/>
            <a:ext cx="12192000" cy="813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17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E8F75-48B0-61AD-CFBB-511C2ED67F26}"/>
              </a:ext>
            </a:extLst>
          </p:cNvPr>
          <p:cNvSpPr txBox="1"/>
          <p:nvPr/>
        </p:nvSpPr>
        <p:spPr>
          <a:xfrm>
            <a:off x="1021080" y="1051560"/>
            <a:ext cx="8305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Skills: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- Get to know the bird/species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Get to know the habitat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Practice/try new techniques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70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with a fish in its beak">
            <a:extLst>
              <a:ext uri="{FF2B5EF4-FFF2-40B4-BE49-F238E27FC236}">
                <a16:creationId xmlns:a16="http://schemas.microsoft.com/office/drawing/2014/main" id="{D09E5A80-1C1E-FE86-C3F3-27F65BFB4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62" y="-637035"/>
            <a:ext cx="12242262" cy="81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46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5" name="Picture 4" descr="A bird flying in the air&#10;&#10;Description automatically generated">
            <a:extLst>
              <a:ext uri="{FF2B5EF4-FFF2-40B4-BE49-F238E27FC236}">
                <a16:creationId xmlns:a16="http://schemas.microsoft.com/office/drawing/2014/main" id="{E7AE089B-C3C7-A252-3491-E6BA52838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494"/>
            <a:ext cx="12191999" cy="97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9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sitting on a branch&#10;&#10;Description automatically generated">
            <a:extLst>
              <a:ext uri="{FF2B5EF4-FFF2-40B4-BE49-F238E27FC236}">
                <a16:creationId xmlns:a16="http://schemas.microsoft.com/office/drawing/2014/main" id="{C4A88A79-7D1B-D049-FDDA-A1172B68F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1997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21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sitting on a branch&#10;&#10;Description automatically generated">
            <a:extLst>
              <a:ext uri="{FF2B5EF4-FFF2-40B4-BE49-F238E27FC236}">
                <a16:creationId xmlns:a16="http://schemas.microsoft.com/office/drawing/2014/main" id="{47B525F9-F3B8-AC4C-6382-EA4FF8CE8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5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6" name="Picture 5" descr="A bird flying in the air">
            <a:extLst>
              <a:ext uri="{FF2B5EF4-FFF2-40B4-BE49-F238E27FC236}">
                <a16:creationId xmlns:a16="http://schemas.microsoft.com/office/drawing/2014/main" id="{75D76722-330A-6D59-644C-433044D6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895"/>
            <a:ext cx="12192000" cy="81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92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standing on a rock&#10;&#10;Description automatically generated">
            <a:extLst>
              <a:ext uri="{FF2B5EF4-FFF2-40B4-BE49-F238E27FC236}">
                <a16:creationId xmlns:a16="http://schemas.microsoft.com/office/drawing/2014/main" id="{CA485379-137C-6E82-B86C-B4AAB4D07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160"/>
            <a:ext cx="12192000" cy="81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r>
              <a:rPr lang="en-US" dirty="0"/>
              <a:t>It doesn’t need expensive equipment or travel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pic>
        <p:nvPicPr>
          <p:cNvPr id="4" name="Picture 3" descr="A close-up of a camera&#10;&#10;Description automatically generated">
            <a:extLst>
              <a:ext uri="{FF2B5EF4-FFF2-40B4-BE49-F238E27FC236}">
                <a16:creationId xmlns:a16="http://schemas.microsoft.com/office/drawing/2014/main" id="{07B58338-75DF-494F-2B58-CB38561D5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031" y="127323"/>
            <a:ext cx="2682188" cy="2002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50F8B-535F-88E8-67D0-81A2662EEB49}"/>
              </a:ext>
            </a:extLst>
          </p:cNvPr>
          <p:cNvSpPr txBox="1"/>
          <p:nvPr/>
        </p:nvSpPr>
        <p:spPr>
          <a:xfrm>
            <a:off x="0" y="2495814"/>
            <a:ext cx="221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reeimageslive.co.uk/free_stock_image/compact-camera-jpg-0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7" name="Picture 6" descr="A close-up of a camera">
            <a:extLst>
              <a:ext uri="{FF2B5EF4-FFF2-40B4-BE49-F238E27FC236}">
                <a16:creationId xmlns:a16="http://schemas.microsoft.com/office/drawing/2014/main" id="{1D670371-1CCC-732C-31DD-1DFB9ABDD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73261" y="124431"/>
            <a:ext cx="2673749" cy="2005312"/>
          </a:xfrm>
          <a:prstGeom prst="rect">
            <a:avLst/>
          </a:prstGeom>
        </p:spPr>
      </p:pic>
      <p:pic>
        <p:nvPicPr>
          <p:cNvPr id="9" name="Picture 8" descr="A bird on a branch&#10;&#10;Description automatically generated">
            <a:extLst>
              <a:ext uri="{FF2B5EF4-FFF2-40B4-BE49-F238E27FC236}">
                <a16:creationId xmlns:a16="http://schemas.microsoft.com/office/drawing/2014/main" id="{CEF0B986-0821-41C0-45DF-A6F6E5014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5" y="4462386"/>
            <a:ext cx="1597306" cy="2395613"/>
          </a:xfrm>
          <a:prstGeom prst="rect">
            <a:avLst/>
          </a:prstGeom>
        </p:spPr>
      </p:pic>
      <p:pic>
        <p:nvPicPr>
          <p:cNvPr id="11" name="Picture 10" descr="A bird sitting on a branch">
            <a:extLst>
              <a:ext uri="{FF2B5EF4-FFF2-40B4-BE49-F238E27FC236}">
                <a16:creationId xmlns:a16="http://schemas.microsoft.com/office/drawing/2014/main" id="{9C179940-D6F5-A9A8-8C18-9FA94F586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59" y="4475367"/>
            <a:ext cx="3582630" cy="2389417"/>
          </a:xfrm>
          <a:prstGeom prst="rect">
            <a:avLst/>
          </a:prstGeom>
        </p:spPr>
      </p:pic>
      <p:pic>
        <p:nvPicPr>
          <p:cNvPr id="13" name="Picture 12" descr="A bird on a branch">
            <a:extLst>
              <a:ext uri="{FF2B5EF4-FFF2-40B4-BE49-F238E27FC236}">
                <a16:creationId xmlns:a16="http://schemas.microsoft.com/office/drawing/2014/main" id="{1F6C8A71-5466-1B80-F332-E0D36B56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68" y="4475367"/>
            <a:ext cx="3582630" cy="2388420"/>
          </a:xfrm>
          <a:prstGeom prst="rect">
            <a:avLst/>
          </a:prstGeom>
        </p:spPr>
      </p:pic>
      <p:pic>
        <p:nvPicPr>
          <p:cNvPr id="15" name="Picture 14" descr="A bird on a log&#10;&#10;Description automatically generated">
            <a:extLst>
              <a:ext uri="{FF2B5EF4-FFF2-40B4-BE49-F238E27FC236}">
                <a16:creationId xmlns:a16="http://schemas.microsoft.com/office/drawing/2014/main" id="{274ED611-436D-789A-497F-F73658CBB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28" y="4475367"/>
            <a:ext cx="2409463" cy="24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37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on a tree&#10;&#10;Description automatically generated">
            <a:extLst>
              <a:ext uri="{FF2B5EF4-FFF2-40B4-BE49-F238E27FC236}">
                <a16:creationId xmlns:a16="http://schemas.microsoft.com/office/drawing/2014/main" id="{D9EB4BA3-9612-EFC1-189A-C520637A1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26" y="-1001876"/>
            <a:ext cx="6606794" cy="90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13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group of birds standing in water&#10;&#10;Description automatically generated">
            <a:extLst>
              <a:ext uri="{FF2B5EF4-FFF2-40B4-BE49-F238E27FC236}">
                <a16:creationId xmlns:a16="http://schemas.microsoft.com/office/drawing/2014/main" id="{3B2FFFAE-59AD-959B-386A-C0B2D7078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0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CF1BD-1D4D-A303-E11A-9A44D19D4CF4}"/>
              </a:ext>
            </a:extLst>
          </p:cNvPr>
          <p:cNvSpPr txBox="1"/>
          <p:nvPr/>
        </p:nvSpPr>
        <p:spPr>
          <a:xfrm>
            <a:off x="746760" y="701040"/>
            <a:ext cx="10850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Where to go: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Garden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Woodlands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Nature Reserves RSPB/Staffordshire Wildlife Trust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JCB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Further afield </a:t>
            </a:r>
            <a:r>
              <a:rPr lang="en-US" sz="4400" dirty="0" err="1">
                <a:solidFill>
                  <a:schemeClr val="bg1"/>
                </a:solidFill>
              </a:rPr>
              <a:t>Bempton</a:t>
            </a:r>
            <a:r>
              <a:rPr lang="en-US" sz="4400" dirty="0">
                <a:solidFill>
                  <a:schemeClr val="bg1"/>
                </a:solidFill>
              </a:rPr>
              <a:t> Cliffs (Yorkshire)</a:t>
            </a:r>
          </a:p>
          <a:p>
            <a:r>
              <a:rPr lang="en-US" sz="4400" dirty="0">
                <a:solidFill>
                  <a:schemeClr val="bg1"/>
                </a:solidFill>
              </a:rPr>
              <a:t>  Norfolk etc.</a:t>
            </a:r>
          </a:p>
          <a:p>
            <a:r>
              <a:rPr lang="en-US" sz="4400" dirty="0">
                <a:solidFill>
                  <a:schemeClr val="bg1"/>
                </a:solidFill>
              </a:rPr>
              <a:t> 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6" name="Picture 5" descr="A duck standing in grass&#10;&#10;Description automatically generated">
            <a:extLst>
              <a:ext uri="{FF2B5EF4-FFF2-40B4-BE49-F238E27FC236}">
                <a16:creationId xmlns:a16="http://schemas.microsoft.com/office/drawing/2014/main" id="{D14F9E63-BED1-68FA-A7F0-90B42D2F4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" y="-636984"/>
            <a:ext cx="11236990" cy="74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8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CF1BD-1D4D-A303-E11A-9A44D19D4CF4}"/>
              </a:ext>
            </a:extLst>
          </p:cNvPr>
          <p:cNvSpPr txBox="1"/>
          <p:nvPr/>
        </p:nvSpPr>
        <p:spPr>
          <a:xfrm>
            <a:off x="746760" y="701040"/>
            <a:ext cx="108508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Where to go: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RSPB Middleton Lakes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Wolsey Bridge 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</a:t>
            </a:r>
            <a:r>
              <a:rPr lang="en-US" sz="4400" dirty="0" err="1">
                <a:solidFill>
                  <a:schemeClr val="bg1"/>
                </a:solidFill>
              </a:rPr>
              <a:t>Gentleshaw</a:t>
            </a:r>
            <a:r>
              <a:rPr lang="en-US" sz="4400" dirty="0">
                <a:solidFill>
                  <a:schemeClr val="bg1"/>
                </a:solidFill>
              </a:rPr>
              <a:t> Common (Burntwood)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George Hayes (Upper </a:t>
            </a:r>
            <a:r>
              <a:rPr lang="en-US" sz="4400" dirty="0" err="1">
                <a:solidFill>
                  <a:schemeClr val="bg1"/>
                </a:solidFill>
              </a:rPr>
              <a:t>Longdon</a:t>
            </a:r>
            <a:r>
              <a:rPr lang="en-US" sz="4400" dirty="0">
                <a:solidFill>
                  <a:schemeClr val="bg1"/>
                </a:solidFill>
              </a:rPr>
              <a:t>)</a:t>
            </a:r>
          </a:p>
          <a:p>
            <a:r>
              <a:rPr lang="en-US" sz="4400" dirty="0">
                <a:solidFill>
                  <a:schemeClr val="bg1"/>
                </a:solidFill>
              </a:rPr>
              <a:t>- </a:t>
            </a:r>
            <a:r>
              <a:rPr lang="en-US" sz="4400" dirty="0" err="1">
                <a:solidFill>
                  <a:schemeClr val="bg1"/>
                </a:solidFill>
              </a:rPr>
              <a:t>Croxtall</a:t>
            </a:r>
            <a:r>
              <a:rPr lang="en-US" sz="4400" dirty="0">
                <a:solidFill>
                  <a:schemeClr val="bg1"/>
                </a:solidFill>
              </a:rPr>
              <a:t> Lakes (Alrewas)</a:t>
            </a:r>
          </a:p>
          <a:p>
            <a:r>
              <a:rPr lang="en-US" sz="4400">
                <a:solidFill>
                  <a:schemeClr val="bg1"/>
                </a:solidFill>
              </a:rPr>
              <a:t>- Barton Marina</a:t>
            </a:r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 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29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perched on a branch&#10;&#10;Description automatically generated">
            <a:extLst>
              <a:ext uri="{FF2B5EF4-FFF2-40B4-BE49-F238E27FC236}">
                <a16:creationId xmlns:a16="http://schemas.microsoft.com/office/drawing/2014/main" id="{EE30C7F3-78F4-92A5-28FF-47661604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238"/>
            <a:ext cx="12192000" cy="81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55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in the grass&#10;&#10;Description automatically generated">
            <a:extLst>
              <a:ext uri="{FF2B5EF4-FFF2-40B4-BE49-F238E27FC236}">
                <a16:creationId xmlns:a16="http://schemas.microsoft.com/office/drawing/2014/main" id="{99FC18B4-DA31-72CA-C3E7-8EB7B09B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072"/>
            <a:ext cx="12191999" cy="813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7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bird flying with a worm in its beak">
            <a:extLst>
              <a:ext uri="{FF2B5EF4-FFF2-40B4-BE49-F238E27FC236}">
                <a16:creationId xmlns:a16="http://schemas.microsoft.com/office/drawing/2014/main" id="{53FB01EA-2A51-5D1A-913F-39713C638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177"/>
            <a:ext cx="12192000" cy="813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62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 descr="A duck swimming in the water&#10;&#10;Description automatically generated">
            <a:extLst>
              <a:ext uri="{FF2B5EF4-FFF2-40B4-BE49-F238E27FC236}">
                <a16:creationId xmlns:a16="http://schemas.microsoft.com/office/drawing/2014/main" id="{4685EA79-2E60-CDB1-A146-918A00C6C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6880"/>
            <a:ext cx="12176760" cy="81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3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A close-up of a black bird">
            <a:extLst>
              <a:ext uri="{FF2B5EF4-FFF2-40B4-BE49-F238E27FC236}">
                <a16:creationId xmlns:a16="http://schemas.microsoft.com/office/drawing/2014/main" id="{102A807F-8FFB-E616-F360-E952E4D3C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4" y="-636985"/>
            <a:ext cx="12200114" cy="813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6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r>
              <a:rPr lang="en-US" dirty="0"/>
              <a:t>Garden Birds are a great way to start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03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A bird standing on a rock">
            <a:extLst>
              <a:ext uri="{FF2B5EF4-FFF2-40B4-BE49-F238E27FC236}">
                <a16:creationId xmlns:a16="http://schemas.microsoft.com/office/drawing/2014/main" id="{54366578-343A-2691-6F0A-A63897E38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413"/>
            <a:ext cx="12192000" cy="81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1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 descr="A bird on a branch">
            <a:extLst>
              <a:ext uri="{FF2B5EF4-FFF2-40B4-BE49-F238E27FC236}">
                <a16:creationId xmlns:a16="http://schemas.microsoft.com/office/drawing/2014/main" id="{6C4C989F-ECE4-A0F4-1224-B545FDA9E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0342"/>
            <a:ext cx="12107119" cy="80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9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8C9-1846-B316-DC08-88D1C606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5208"/>
            <a:ext cx="11585359" cy="63475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A bird on a branch&#10;&#10;Description automatically generated">
            <a:extLst>
              <a:ext uri="{FF2B5EF4-FFF2-40B4-BE49-F238E27FC236}">
                <a16:creationId xmlns:a16="http://schemas.microsoft.com/office/drawing/2014/main" id="{C67C9526-1A6D-275E-47BE-56CE9EB18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90" y="-351823"/>
            <a:ext cx="12697286" cy="74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63606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1311</TotalTime>
  <Words>247</Words>
  <Application>Microsoft Office PowerPoint</Application>
  <PresentationFormat>Widescreen</PresentationFormat>
  <Paragraphs>73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 Light</vt:lpstr>
      <vt:lpstr>Metropolitan</vt:lpstr>
      <vt:lpstr>Bird Photography David Raybould</vt:lpstr>
      <vt:lpstr>  I hope to be able to give you some pointers about what I consider a fascinating aspect of photography </vt:lpstr>
      <vt:lpstr>PowerPoint Presentation</vt:lpstr>
      <vt:lpstr>It doesn’t need expensive equipment or travel  </vt:lpstr>
      <vt:lpstr>PowerPoint Presentation</vt:lpstr>
      <vt:lpstr>Garden Birds are a great way to start 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Consider what you want to capture? - The bird or - The bird in its environment</vt:lpstr>
      <vt:lpstr>PowerPoint Presentation</vt:lpstr>
      <vt:lpstr>PowerPoint Presentation</vt:lpstr>
      <vt:lpstr>PowerPoint Presentation</vt:lpstr>
      <vt:lpstr>- Behaviour  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 Photography David Raybould</dc:title>
  <dc:creator>David Raybould</dc:creator>
  <cp:lastModifiedBy>David Raybould</cp:lastModifiedBy>
  <cp:revision>4</cp:revision>
  <dcterms:created xsi:type="dcterms:W3CDTF">2024-01-10T10:55:48Z</dcterms:created>
  <dcterms:modified xsi:type="dcterms:W3CDTF">2024-01-11T10:26:30Z</dcterms:modified>
</cp:coreProperties>
</file>