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0" r:id="rId3"/>
    <p:sldId id="263" r:id="rId4"/>
    <p:sldId id="298" r:id="rId5"/>
    <p:sldId id="299" r:id="rId6"/>
    <p:sldId id="262" r:id="rId7"/>
    <p:sldId id="264" r:id="rId8"/>
    <p:sldId id="266" r:id="rId9"/>
    <p:sldId id="265" r:id="rId10"/>
    <p:sldId id="267" r:id="rId11"/>
    <p:sldId id="268" r:id="rId12"/>
    <p:sldId id="269" r:id="rId13"/>
    <p:sldId id="270" r:id="rId14"/>
    <p:sldId id="271" r:id="rId15"/>
    <p:sldId id="272" r:id="rId16"/>
    <p:sldId id="273" r:id="rId17"/>
    <p:sldId id="274" r:id="rId18"/>
    <p:sldId id="276" r:id="rId19"/>
    <p:sldId id="275" r:id="rId20"/>
    <p:sldId id="277" r:id="rId21"/>
    <p:sldId id="278" r:id="rId22"/>
    <p:sldId id="279" r:id="rId23"/>
    <p:sldId id="313" r:id="rId24"/>
    <p:sldId id="280" r:id="rId25"/>
    <p:sldId id="297" r:id="rId26"/>
    <p:sldId id="281" r:id="rId27"/>
    <p:sldId id="283" r:id="rId28"/>
    <p:sldId id="284" r:id="rId29"/>
    <p:sldId id="286" r:id="rId30"/>
    <p:sldId id="282" r:id="rId31"/>
    <p:sldId id="285" r:id="rId32"/>
    <p:sldId id="287" r:id="rId33"/>
    <p:sldId id="288" r:id="rId34"/>
    <p:sldId id="289" r:id="rId35"/>
    <p:sldId id="290" r:id="rId36"/>
    <p:sldId id="291" r:id="rId37"/>
    <p:sldId id="300" r:id="rId38"/>
    <p:sldId id="301" r:id="rId39"/>
    <p:sldId id="302" r:id="rId40"/>
    <p:sldId id="303" r:id="rId41"/>
    <p:sldId id="304" r:id="rId42"/>
    <p:sldId id="292" r:id="rId43"/>
    <p:sldId id="293" r:id="rId44"/>
    <p:sldId id="294" r:id="rId45"/>
    <p:sldId id="295" r:id="rId46"/>
    <p:sldId id="296" r:id="rId47"/>
    <p:sldId id="305" r:id="rId48"/>
    <p:sldId id="307" r:id="rId49"/>
    <p:sldId id="311" r:id="rId50"/>
    <p:sldId id="308" r:id="rId51"/>
    <p:sldId id="309" r:id="rId52"/>
    <p:sldId id="310" r:id="rId53"/>
    <p:sldId id="312" r:id="rId54"/>
    <p:sldId id="306"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5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E937-EAB2-C4C5-AA0F-3718AB1ABF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3AC76CA-CA54-6AAA-E5E7-67F65D239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5DA721-07B3-B75C-E246-02B5802479F0}"/>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5" name="Footer Placeholder 4">
            <a:extLst>
              <a:ext uri="{FF2B5EF4-FFF2-40B4-BE49-F238E27FC236}">
                <a16:creationId xmlns:a16="http://schemas.microsoft.com/office/drawing/2014/main" id="{5A0DF15D-4CA1-F7CC-A5B4-ED1E3B84A5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1AFFF2-357D-C1CC-B939-FB2228EBFEF5}"/>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1536142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C9365-9095-A2F0-A9C4-0467AE0F54F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5A7E9A-FC22-3657-19A3-3D1097993F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B7999E-660D-7B86-92AC-27751E45BDDC}"/>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5" name="Footer Placeholder 4">
            <a:extLst>
              <a:ext uri="{FF2B5EF4-FFF2-40B4-BE49-F238E27FC236}">
                <a16:creationId xmlns:a16="http://schemas.microsoft.com/office/drawing/2014/main" id="{4A91F09E-8967-8AEB-95C4-806A7AC2F9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69225-8F99-8014-599D-109301E4FEBB}"/>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2406596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DB355-E6D8-9203-7A1E-42B6AC1F06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9AE5468-33B7-D35B-C531-CA0FC03392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B33BFF-E3CB-5C16-B57E-0FB80816827C}"/>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5" name="Footer Placeholder 4">
            <a:extLst>
              <a:ext uri="{FF2B5EF4-FFF2-40B4-BE49-F238E27FC236}">
                <a16:creationId xmlns:a16="http://schemas.microsoft.com/office/drawing/2014/main" id="{1A1A67BD-B761-B223-1914-CD41F68B3D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6668E9-EA57-02E8-F696-EB8BDA279575}"/>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382413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3C1C-9FB9-50AD-59D2-14168A57530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4F4A26-74C6-8F60-BF53-B23087C7B3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D3DEB69-88A2-2612-37E6-53010411A8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8C91C11-6D2F-D75B-4FC8-53511CF7D948}"/>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6" name="Footer Placeholder 5">
            <a:extLst>
              <a:ext uri="{FF2B5EF4-FFF2-40B4-BE49-F238E27FC236}">
                <a16:creationId xmlns:a16="http://schemas.microsoft.com/office/drawing/2014/main" id="{22E8EB00-C4F4-84FA-2BCD-03D94E3A85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2D0EBD-F157-3726-C165-1AEF29FF8253}"/>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2906558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FDEA9-38BC-187A-C6AC-1BE7DE5361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CCCC28-2EB7-6745-4810-DCC12B7CD8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BB29FB-4119-2676-C8D6-B919EE3CB3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C04231-5CE4-9295-974B-5FFF30DC51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6C3B1D-1D4F-3C05-0924-E03F5AC390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0810B2-BC09-A0C8-B8FF-CF2E12907F2C}"/>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8" name="Footer Placeholder 7">
            <a:extLst>
              <a:ext uri="{FF2B5EF4-FFF2-40B4-BE49-F238E27FC236}">
                <a16:creationId xmlns:a16="http://schemas.microsoft.com/office/drawing/2014/main" id="{1737CC08-4770-1429-3428-FC1DD7BCCD9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D33000C-8E37-8E2C-CC3B-11B5C247E770}"/>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3492328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15C58-7962-C8E4-CA2F-9E578651AF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C9BF3C-2CB9-9CBE-C767-857D47FA2CA7}"/>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4" name="Footer Placeholder 3">
            <a:extLst>
              <a:ext uri="{FF2B5EF4-FFF2-40B4-BE49-F238E27FC236}">
                <a16:creationId xmlns:a16="http://schemas.microsoft.com/office/drawing/2014/main" id="{D5E214D5-2D38-64EA-2E2B-E1E3A91CDE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23510A5-5CF8-9A2D-AFB6-91B9577D140B}"/>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971103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E8DC09-5013-8107-E37B-88A0F3B87456}"/>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3" name="Footer Placeholder 2">
            <a:extLst>
              <a:ext uri="{FF2B5EF4-FFF2-40B4-BE49-F238E27FC236}">
                <a16:creationId xmlns:a16="http://schemas.microsoft.com/office/drawing/2014/main" id="{48168A85-4314-AE98-6F15-442AC573109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0A54BE-F476-28EE-4294-F11764EFDABC}"/>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3213971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FA5D9-A5DA-FABD-7B4D-2D08B5115A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03B0452-EBF5-6A27-7379-FA36906604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DD989FD-37F4-2BC2-13F7-37BEA27C19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E6306-074A-BC86-A175-3A299616FD0D}"/>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6" name="Footer Placeholder 5">
            <a:extLst>
              <a:ext uri="{FF2B5EF4-FFF2-40B4-BE49-F238E27FC236}">
                <a16:creationId xmlns:a16="http://schemas.microsoft.com/office/drawing/2014/main" id="{EEC498E7-DE2E-015C-BA58-90515C868C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FBB3AB-6CF0-DDCB-24F9-FA4E5D43E91A}"/>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180062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8FAA-3F14-93A3-700C-BF1D67DF08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D172AED-8E3F-9E70-B3C5-493AE08973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CA17E9F-E7A9-BAB5-A667-7364CE22B7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FCFCEA-56D7-6C89-FC2B-6B2E0298F2B0}"/>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6" name="Footer Placeholder 5">
            <a:extLst>
              <a:ext uri="{FF2B5EF4-FFF2-40B4-BE49-F238E27FC236}">
                <a16:creationId xmlns:a16="http://schemas.microsoft.com/office/drawing/2014/main" id="{2C76B8C6-C316-6B3E-A51F-DE9DB90AF8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59EB8C-87F0-03C4-45DD-84EAC7F95250}"/>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1105473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FE6B-53A7-F5DB-E192-F9A7CA9BA3B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398651-46A7-26CC-C1DC-FDCFA0F156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39D06A-C423-667E-D55F-9249BFB40959}"/>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5" name="Footer Placeholder 4">
            <a:extLst>
              <a:ext uri="{FF2B5EF4-FFF2-40B4-BE49-F238E27FC236}">
                <a16:creationId xmlns:a16="http://schemas.microsoft.com/office/drawing/2014/main" id="{7D9AC144-008E-0A50-2430-8163DBCE43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D3D700-CEA2-C64B-CDEE-5623CB5D038E}"/>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654639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2DFA0E-DDF3-BA5D-C130-B0792AE2A1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D53D78-5E97-1A08-189E-80CE030D97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680492-D0B9-F732-16BF-C1471AE876B4}"/>
              </a:ext>
            </a:extLst>
          </p:cNvPr>
          <p:cNvSpPr>
            <a:spLocks noGrp="1"/>
          </p:cNvSpPr>
          <p:nvPr>
            <p:ph type="dt" sz="half" idx="10"/>
          </p:nvPr>
        </p:nvSpPr>
        <p:spPr/>
        <p:txBody>
          <a:bodyPr/>
          <a:lstStyle/>
          <a:p>
            <a:fld id="{7F53113E-760E-431F-8A32-0A987AFD8F39}" type="datetimeFigureOut">
              <a:rPr lang="en-GB" smtClean="0"/>
              <a:t>08/04/2024</a:t>
            </a:fld>
            <a:endParaRPr lang="en-GB"/>
          </a:p>
        </p:txBody>
      </p:sp>
      <p:sp>
        <p:nvSpPr>
          <p:cNvPr id="5" name="Footer Placeholder 4">
            <a:extLst>
              <a:ext uri="{FF2B5EF4-FFF2-40B4-BE49-F238E27FC236}">
                <a16:creationId xmlns:a16="http://schemas.microsoft.com/office/drawing/2014/main" id="{058462D6-825C-0451-8E7C-0A8BBE1FBE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C2E4D3-4CF3-475F-A79D-499C439DE439}"/>
              </a:ext>
            </a:extLst>
          </p:cNvPr>
          <p:cNvSpPr>
            <a:spLocks noGrp="1"/>
          </p:cNvSpPr>
          <p:nvPr>
            <p:ph type="sldNum" sz="quarter" idx="12"/>
          </p:nvPr>
        </p:nvSpPr>
        <p:spPr/>
        <p:txBody>
          <a:bodyPr/>
          <a:lstStyle/>
          <a:p>
            <a:fld id="{2B05F0C2-6F88-44AE-917F-CD26F4E7D5C6}" type="slidenum">
              <a:rPr lang="en-GB" smtClean="0"/>
              <a:t>‹#›</a:t>
            </a:fld>
            <a:endParaRPr lang="en-GB"/>
          </a:p>
        </p:txBody>
      </p:sp>
    </p:spTree>
    <p:extLst>
      <p:ext uri="{BB962C8B-B14F-4D97-AF65-F5344CB8AC3E}">
        <p14:creationId xmlns:p14="http://schemas.microsoft.com/office/powerpoint/2010/main" val="3051609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F34B41-A750-C973-DC48-E89B2DAFD8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4EAC68-ECB8-5779-5192-C3C5E9D458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B4742E-871F-85B9-F130-1A7A7A11D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53113E-760E-431F-8A32-0A987AFD8F39}" type="datetimeFigureOut">
              <a:rPr lang="en-GB" smtClean="0"/>
              <a:t>08/04/2024</a:t>
            </a:fld>
            <a:endParaRPr lang="en-GB"/>
          </a:p>
        </p:txBody>
      </p:sp>
      <p:sp>
        <p:nvSpPr>
          <p:cNvPr id="5" name="Footer Placeholder 4">
            <a:extLst>
              <a:ext uri="{FF2B5EF4-FFF2-40B4-BE49-F238E27FC236}">
                <a16:creationId xmlns:a16="http://schemas.microsoft.com/office/drawing/2014/main" id="{777653CD-D646-AC40-AB33-FD4998A6DE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B80EE0D-34A4-27C4-6908-0425076801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05F0C2-6F88-44AE-917F-CD26F4E7D5C6}" type="slidenum">
              <a:rPr lang="en-GB" smtClean="0"/>
              <a:t>‹#›</a:t>
            </a:fld>
            <a:endParaRPr lang="en-GB"/>
          </a:p>
        </p:txBody>
      </p:sp>
    </p:spTree>
    <p:extLst>
      <p:ext uri="{BB962C8B-B14F-4D97-AF65-F5344CB8AC3E}">
        <p14:creationId xmlns:p14="http://schemas.microsoft.com/office/powerpoint/2010/main" val="2688424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www.britannica.com/science/coordinate-system" TargetMode="External"/><Relationship Id="rId4" Type="http://schemas.openxmlformats.org/officeDocument/2006/relationships/hyperlink" Target="https://www.britannica.com/science/longitud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fi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ximum-inc.com/maximum-weather-instruments-glossary-of-terms/"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9.jfif"/><Relationship Id="rId4" Type="http://schemas.openxmlformats.org/officeDocument/2006/relationships/image" Target="../media/image18.jfif"/></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en.wikipedia.org/wiki/Galileo_Galilei" TargetMode="External"/><Relationship Id="rId4" Type="http://schemas.openxmlformats.org/officeDocument/2006/relationships/hyperlink" Target="https://en.wikipedia.org/wiki/Christiaan_Huygens"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Galileo_Galilei"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eMCI9I6xn6A"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en.wikipedia.org/wiki/Radio_navigation"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en.wikipedia.org/wiki/Gee_(navigation)" TargetMode="External"/><Relationship Id="rId4" Type="http://schemas.openxmlformats.org/officeDocument/2006/relationships/hyperlink" Target="https://en.wikipedia.org/wiki/United_States"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en.wikipedia.org/wiki/Aneroid_barometer"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en.wikipedia.org/wiki/Atmospheric_pressure"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281B86AA-988B-32AD-CE75-03AC9DA8A636}"/>
              </a:ext>
            </a:extLst>
          </p:cNvPr>
          <p:cNvSpPr txBox="1"/>
          <p:nvPr/>
        </p:nvSpPr>
        <p:spPr>
          <a:xfrm>
            <a:off x="1285875" y="1384042"/>
            <a:ext cx="8248650" cy="2246769"/>
          </a:xfrm>
          <a:prstGeom prst="rect">
            <a:avLst/>
          </a:prstGeom>
          <a:noFill/>
        </p:spPr>
        <p:txBody>
          <a:bodyPr wrap="square" rtlCol="0">
            <a:spAutoFit/>
          </a:bodyPr>
          <a:lstStyle/>
          <a:p>
            <a:r>
              <a:rPr lang="en-US" sz="9600" dirty="0">
                <a:latin typeface="Algerian" panose="04020705040A02060702" pitchFamily="82" charset="0"/>
              </a:rPr>
              <a:t>NAVIGATION</a:t>
            </a:r>
          </a:p>
          <a:p>
            <a:r>
              <a:rPr lang="en-US" sz="4400" dirty="0">
                <a:latin typeface="Algerian" panose="04020705040A02060702" pitchFamily="82" charset="0"/>
              </a:rPr>
              <a:t>4000+ years of progress</a:t>
            </a:r>
            <a:endParaRPr lang="en-GB" sz="4400" dirty="0">
              <a:latin typeface="Algerian" panose="04020705040A02060702" pitchFamily="82" charset="0"/>
            </a:endParaRPr>
          </a:p>
        </p:txBody>
      </p:sp>
    </p:spTree>
    <p:extLst>
      <p:ext uri="{BB962C8B-B14F-4D97-AF65-F5344CB8AC3E}">
        <p14:creationId xmlns:p14="http://schemas.microsoft.com/office/powerpoint/2010/main" val="2437396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9" name="Picture 8" descr="A picture containing text, indoor, control panel">
            <a:extLst>
              <a:ext uri="{FF2B5EF4-FFF2-40B4-BE49-F238E27FC236}">
                <a16:creationId xmlns:a16="http://schemas.microsoft.com/office/drawing/2014/main" id="{1148504F-DF17-5B1A-6DEC-657266BFE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1382" y="1371688"/>
            <a:ext cx="4765743" cy="4374803"/>
          </a:xfrm>
          <a:prstGeom prst="rect">
            <a:avLst/>
          </a:prstGeom>
        </p:spPr>
      </p:pic>
      <p:pic>
        <p:nvPicPr>
          <p:cNvPr id="11" name="Picture 10" descr="A picture containing text, book&#10;&#10;Description automatically generated">
            <a:extLst>
              <a:ext uri="{FF2B5EF4-FFF2-40B4-BE49-F238E27FC236}">
                <a16:creationId xmlns:a16="http://schemas.microsoft.com/office/drawing/2014/main" id="{903E0558-556C-0380-25CE-F0677C93D6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986" y="1375198"/>
            <a:ext cx="4348739" cy="4462894"/>
          </a:xfrm>
          <a:prstGeom prst="rect">
            <a:avLst/>
          </a:prstGeom>
        </p:spPr>
      </p:pic>
      <p:pic>
        <p:nvPicPr>
          <p:cNvPr id="13" name="Picture 12" descr="Shape&#10;&#10;Description automatically generated with low confidence">
            <a:extLst>
              <a:ext uri="{FF2B5EF4-FFF2-40B4-BE49-F238E27FC236}">
                <a16:creationId xmlns:a16="http://schemas.microsoft.com/office/drawing/2014/main" id="{08A25800-59A2-8828-93A7-EF032C8D6E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9014" y="3008857"/>
            <a:ext cx="1348969" cy="1002212"/>
          </a:xfrm>
          <a:prstGeom prst="rect">
            <a:avLst/>
          </a:prstGeom>
        </p:spPr>
      </p:pic>
    </p:spTree>
    <p:extLst>
      <p:ext uri="{BB962C8B-B14F-4D97-AF65-F5344CB8AC3E}">
        <p14:creationId xmlns:p14="http://schemas.microsoft.com/office/powerpoint/2010/main" val="4274008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8"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05450003-BA58-7E55-C1E6-2A4879A660A5}"/>
              </a:ext>
            </a:extLst>
          </p:cNvPr>
          <p:cNvSpPr txBox="1"/>
          <p:nvPr/>
        </p:nvSpPr>
        <p:spPr>
          <a:xfrm>
            <a:off x="1671637" y="1403092"/>
            <a:ext cx="8391525" cy="3970318"/>
          </a:xfrm>
          <a:prstGeom prst="rect">
            <a:avLst/>
          </a:prstGeom>
          <a:noFill/>
        </p:spPr>
        <p:txBody>
          <a:bodyPr wrap="square" rtlCol="0">
            <a:spAutoFit/>
          </a:bodyPr>
          <a:lstStyle/>
          <a:p>
            <a:pPr marL="342900" indent="-342900">
              <a:buAutoNum type="arabicPeriod"/>
            </a:pPr>
            <a:endParaRPr lang="en-US" sz="2800" dirty="0"/>
          </a:p>
          <a:p>
            <a:pPr marL="342900" indent="-342900">
              <a:buAutoNum type="arabicPeriod"/>
            </a:pPr>
            <a:r>
              <a:rPr lang="en-US" sz="2800" dirty="0">
                <a:latin typeface="Arial Black" panose="020B0A04020102020204" pitchFamily="34" charset="0"/>
              </a:rPr>
              <a:t>What is Navigation</a:t>
            </a:r>
          </a:p>
          <a:p>
            <a:pPr marL="342900" indent="-342900">
              <a:buAutoNum type="arabicPeriod"/>
            </a:pPr>
            <a:endParaRPr lang="en-US" sz="2800" dirty="0">
              <a:latin typeface="Arial Black" panose="020B0A04020102020204" pitchFamily="34" charset="0"/>
            </a:endParaRPr>
          </a:p>
          <a:p>
            <a:pPr marL="342900" indent="-342900">
              <a:buAutoNum type="arabicPeriod"/>
            </a:pPr>
            <a:r>
              <a:rPr lang="en-US" sz="2800" dirty="0">
                <a:latin typeface="Arial Black" panose="020B0A04020102020204" pitchFamily="34" charset="0"/>
              </a:rPr>
              <a:t>Brief History</a:t>
            </a:r>
          </a:p>
          <a:p>
            <a:pPr marL="342900" indent="-342900">
              <a:buAutoNum type="arabicPeriod"/>
            </a:pPr>
            <a:endParaRPr lang="en-US" sz="2800" dirty="0">
              <a:latin typeface="Arial Black" panose="020B0A04020102020204" pitchFamily="34" charset="0"/>
            </a:endParaRPr>
          </a:p>
          <a:p>
            <a:pPr marL="342900" indent="-342900">
              <a:buAutoNum type="arabicPeriod"/>
            </a:pPr>
            <a:r>
              <a:rPr lang="en-US" sz="2800" dirty="0">
                <a:latin typeface="Arial Black" panose="020B0A04020102020204" pitchFamily="34" charset="0"/>
              </a:rPr>
              <a:t>Tools and systems</a:t>
            </a:r>
          </a:p>
          <a:p>
            <a:pPr marL="342900" indent="-342900">
              <a:buAutoNum type="arabicPeriod"/>
            </a:pPr>
            <a:endParaRPr lang="en-US" sz="2800" dirty="0">
              <a:latin typeface="Arial Black" panose="020B0A04020102020204" pitchFamily="34" charset="0"/>
            </a:endParaRPr>
          </a:p>
          <a:p>
            <a:endParaRPr lang="en-US" sz="2800" dirty="0">
              <a:latin typeface="Arial Black" panose="020B0A04020102020204" pitchFamily="34" charset="0"/>
            </a:endParaRPr>
          </a:p>
          <a:p>
            <a:pPr marL="342900" indent="-342900">
              <a:buAutoNum type="arabicPeriod"/>
            </a:pPr>
            <a:endParaRPr lang="en-GB" sz="2800" dirty="0"/>
          </a:p>
        </p:txBody>
      </p:sp>
    </p:spTree>
    <p:extLst>
      <p:ext uri="{BB962C8B-B14F-4D97-AF65-F5344CB8AC3E}">
        <p14:creationId xmlns:p14="http://schemas.microsoft.com/office/powerpoint/2010/main" val="1016793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073"/>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589A38DC-458E-E2BA-7D6B-4132F7012549}"/>
              </a:ext>
            </a:extLst>
          </p:cNvPr>
          <p:cNvSpPr txBox="1"/>
          <p:nvPr/>
        </p:nvSpPr>
        <p:spPr>
          <a:xfrm>
            <a:off x="1133912" y="437822"/>
            <a:ext cx="9924176" cy="523220"/>
          </a:xfrm>
          <a:prstGeom prst="rect">
            <a:avLst/>
          </a:prstGeom>
          <a:noFill/>
        </p:spPr>
        <p:txBody>
          <a:bodyPr wrap="square" rtlCol="0">
            <a:spAutoFit/>
          </a:bodyPr>
          <a:lstStyle/>
          <a:p>
            <a:r>
              <a:rPr lang="en-US" sz="2800" dirty="0">
                <a:latin typeface="Arial Black" panose="020B0A04020102020204" pitchFamily="34" charset="0"/>
              </a:rPr>
              <a:t>But first a few assumptions!</a:t>
            </a:r>
            <a:endParaRPr lang="en-GB" sz="2800" dirty="0">
              <a:latin typeface="Arial Black" panose="020B0A04020102020204" pitchFamily="34" charset="0"/>
            </a:endParaRPr>
          </a:p>
        </p:txBody>
      </p:sp>
      <p:pic>
        <p:nvPicPr>
          <p:cNvPr id="8" name="Picture 7">
            <a:extLst>
              <a:ext uri="{FF2B5EF4-FFF2-40B4-BE49-F238E27FC236}">
                <a16:creationId xmlns:a16="http://schemas.microsoft.com/office/drawing/2014/main" id="{CDADB43F-0B92-D7EF-446F-D334346D34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128" y="1063533"/>
            <a:ext cx="7231312" cy="4067613"/>
          </a:xfrm>
          <a:prstGeom prst="rect">
            <a:avLst/>
          </a:prstGeom>
        </p:spPr>
      </p:pic>
      <p:sp>
        <p:nvSpPr>
          <p:cNvPr id="9" name="TextBox 8">
            <a:extLst>
              <a:ext uri="{FF2B5EF4-FFF2-40B4-BE49-F238E27FC236}">
                <a16:creationId xmlns:a16="http://schemas.microsoft.com/office/drawing/2014/main" id="{EFCC9E0F-C64D-08DF-59E7-A08878484FF6}"/>
              </a:ext>
            </a:extLst>
          </p:cNvPr>
          <p:cNvSpPr txBox="1"/>
          <p:nvPr/>
        </p:nvSpPr>
        <p:spPr>
          <a:xfrm>
            <a:off x="1133912" y="5332309"/>
            <a:ext cx="9924176" cy="1384995"/>
          </a:xfrm>
          <a:prstGeom prst="rect">
            <a:avLst/>
          </a:prstGeom>
          <a:noFill/>
        </p:spPr>
        <p:txBody>
          <a:bodyPr wrap="square" rtlCol="0">
            <a:spAutoFit/>
          </a:bodyPr>
          <a:lstStyle/>
          <a:p>
            <a:r>
              <a:rPr lang="en-US" sz="2800" dirty="0">
                <a:latin typeface="Arial Black" panose="020B0A04020102020204" pitchFamily="34" charset="0"/>
              </a:rPr>
              <a:t>The Earth is an </a:t>
            </a:r>
            <a:r>
              <a:rPr lang="en-US" sz="2800" b="0" i="0" dirty="0">
                <a:effectLst/>
                <a:latin typeface="Arial Black" panose="020B0A04020102020204" pitchFamily="34" charset="0"/>
              </a:rPr>
              <a:t>oblate spheroid. (it flattens at the poles) It definitely isn’t flat! And isn’t the center of the solar system.</a:t>
            </a:r>
            <a:endParaRPr lang="en-GB" sz="2800" dirty="0">
              <a:latin typeface="Arial Black" panose="020B0A04020102020204" pitchFamily="34" charset="0"/>
            </a:endParaRPr>
          </a:p>
        </p:txBody>
      </p:sp>
    </p:spTree>
    <p:extLst>
      <p:ext uri="{BB962C8B-B14F-4D97-AF65-F5344CB8AC3E}">
        <p14:creationId xmlns:p14="http://schemas.microsoft.com/office/powerpoint/2010/main" val="2632851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7"/>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a:extLst>
              <a:ext uri="{FF2B5EF4-FFF2-40B4-BE49-F238E27FC236}">
                <a16:creationId xmlns:a16="http://schemas.microsoft.com/office/drawing/2014/main" id="{E32C7111-AC63-F05B-874B-248BDB4DD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017" y="1599613"/>
            <a:ext cx="6575944" cy="4650862"/>
          </a:xfrm>
          <a:prstGeom prst="rect">
            <a:avLst/>
          </a:prstGeom>
        </p:spPr>
      </p:pic>
      <p:sp>
        <p:nvSpPr>
          <p:cNvPr id="8" name="TextBox 7">
            <a:extLst>
              <a:ext uri="{FF2B5EF4-FFF2-40B4-BE49-F238E27FC236}">
                <a16:creationId xmlns:a16="http://schemas.microsoft.com/office/drawing/2014/main" id="{AE5A631D-64D2-648B-3DC1-3E88A0CBE8E3}"/>
              </a:ext>
            </a:extLst>
          </p:cNvPr>
          <p:cNvSpPr txBox="1"/>
          <p:nvPr/>
        </p:nvSpPr>
        <p:spPr>
          <a:xfrm>
            <a:off x="1241570" y="318782"/>
            <a:ext cx="9664117" cy="954107"/>
          </a:xfrm>
          <a:prstGeom prst="rect">
            <a:avLst/>
          </a:prstGeom>
          <a:noFill/>
        </p:spPr>
        <p:txBody>
          <a:bodyPr wrap="square" rtlCol="0">
            <a:spAutoFit/>
          </a:bodyPr>
          <a:lstStyle/>
          <a:p>
            <a:r>
              <a:rPr lang="en-US" sz="2800" dirty="0">
                <a:latin typeface="Arial Black" panose="020B0A04020102020204" pitchFamily="34" charset="0"/>
              </a:rPr>
              <a:t>Navigation in the 4</a:t>
            </a:r>
            <a:r>
              <a:rPr lang="en-US" sz="2800" baseline="30000" dirty="0">
                <a:latin typeface="Arial Black" panose="020B0A04020102020204" pitchFamily="34" charset="0"/>
              </a:rPr>
              <a:t>th</a:t>
            </a:r>
            <a:r>
              <a:rPr lang="en-US" sz="2800" dirty="0">
                <a:latin typeface="Arial Black" panose="020B0A04020102020204" pitchFamily="34" charset="0"/>
              </a:rPr>
              <a:t> Dimension will be covered next November…………………..</a:t>
            </a:r>
            <a:endParaRPr lang="en-GB" sz="2800" dirty="0">
              <a:latin typeface="Arial Black" panose="020B0A04020102020204" pitchFamily="34" charset="0"/>
            </a:endParaRPr>
          </a:p>
        </p:txBody>
      </p:sp>
    </p:spTree>
    <p:extLst>
      <p:ext uri="{BB962C8B-B14F-4D97-AF65-F5344CB8AC3E}">
        <p14:creationId xmlns:p14="http://schemas.microsoft.com/office/powerpoint/2010/main" val="4249130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94A9B0FC-EFCE-FEEB-CF1B-BAC27A378267}"/>
              </a:ext>
            </a:extLst>
          </p:cNvPr>
          <p:cNvSpPr txBox="1"/>
          <p:nvPr/>
        </p:nvSpPr>
        <p:spPr>
          <a:xfrm>
            <a:off x="704849" y="719124"/>
            <a:ext cx="10391775" cy="5262979"/>
          </a:xfrm>
          <a:prstGeom prst="rect">
            <a:avLst/>
          </a:prstGeom>
          <a:noFill/>
        </p:spPr>
        <p:txBody>
          <a:bodyPr wrap="square">
            <a:spAutoFit/>
          </a:bodyPr>
          <a:lstStyle/>
          <a:p>
            <a:r>
              <a:rPr lang="en-US" sz="2800" dirty="0">
                <a:latin typeface="Arial Black" panose="020B0A04020102020204" pitchFamily="34" charset="0"/>
              </a:rPr>
              <a:t>The word Navigation is a combination of two Latin words “</a:t>
            </a:r>
            <a:r>
              <a:rPr lang="en-US" sz="2800" dirty="0" err="1">
                <a:latin typeface="Arial Black" panose="020B0A04020102020204" pitchFamily="34" charset="0"/>
              </a:rPr>
              <a:t>navis</a:t>
            </a:r>
            <a:r>
              <a:rPr lang="en-US" sz="2800" dirty="0">
                <a:latin typeface="Arial Black" panose="020B0A04020102020204" pitchFamily="34" charset="0"/>
              </a:rPr>
              <a:t>” means boat and “</a:t>
            </a:r>
            <a:r>
              <a:rPr lang="en-US" sz="2800" dirty="0" err="1">
                <a:latin typeface="Arial Black" panose="020B0A04020102020204" pitchFamily="34" charset="0"/>
              </a:rPr>
              <a:t>agire</a:t>
            </a:r>
            <a:r>
              <a:rPr lang="en-US" sz="2800" dirty="0">
                <a:latin typeface="Arial Black" panose="020B0A04020102020204" pitchFamily="34" charset="0"/>
              </a:rPr>
              <a:t>” means guide . </a:t>
            </a:r>
          </a:p>
          <a:p>
            <a:endParaRPr lang="en-US" sz="2800" dirty="0">
              <a:latin typeface="Arial Black" panose="020B0A04020102020204" pitchFamily="34" charset="0"/>
            </a:endParaRPr>
          </a:p>
          <a:p>
            <a:r>
              <a:rPr lang="en-US" sz="2800" dirty="0">
                <a:latin typeface="Arial Black" panose="020B0A04020102020204" pitchFamily="34" charset="0"/>
              </a:rPr>
              <a:t>Traditionally meant the art or science of moving ships and other watercraft safely from one place to another. </a:t>
            </a:r>
          </a:p>
          <a:p>
            <a:endParaRPr lang="en-US" sz="2800" dirty="0">
              <a:latin typeface="Arial Black" panose="020B0A04020102020204" pitchFamily="34" charset="0"/>
            </a:endParaRPr>
          </a:p>
          <a:p>
            <a:r>
              <a:rPr lang="en-US" sz="2800" dirty="0">
                <a:latin typeface="Arial Black" panose="020B0A04020102020204" pitchFamily="34" charset="0"/>
              </a:rPr>
              <a:t>Today word Navigation used in a broad sense.</a:t>
            </a:r>
          </a:p>
          <a:p>
            <a:endParaRPr lang="en-US" sz="2800" dirty="0">
              <a:latin typeface="Arial Black" panose="020B0A04020102020204" pitchFamily="34" charset="0"/>
            </a:endParaRPr>
          </a:p>
          <a:p>
            <a:r>
              <a:rPr lang="en-US" sz="2800" dirty="0">
                <a:latin typeface="Arial Black" panose="020B0A04020102020204" pitchFamily="34" charset="0"/>
              </a:rPr>
              <a:t>A Navigation system or tool is something that provides useful information to determine the position of a person, boat, car or airplane etc.</a:t>
            </a:r>
            <a:endParaRPr lang="en-GB" sz="2800" dirty="0">
              <a:latin typeface="Arial Black" panose="020B0A04020102020204" pitchFamily="34" charset="0"/>
            </a:endParaRPr>
          </a:p>
        </p:txBody>
      </p:sp>
    </p:spTree>
    <p:extLst>
      <p:ext uri="{BB962C8B-B14F-4D97-AF65-F5344CB8AC3E}">
        <p14:creationId xmlns:p14="http://schemas.microsoft.com/office/powerpoint/2010/main" val="1763471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9" name="TextBox 8">
            <a:extLst>
              <a:ext uri="{FF2B5EF4-FFF2-40B4-BE49-F238E27FC236}">
                <a16:creationId xmlns:a16="http://schemas.microsoft.com/office/drawing/2014/main" id="{673DB7A6-D1E3-D0CA-2B06-B3C539361E7F}"/>
              </a:ext>
            </a:extLst>
          </p:cNvPr>
          <p:cNvSpPr txBox="1"/>
          <p:nvPr/>
        </p:nvSpPr>
        <p:spPr>
          <a:xfrm>
            <a:off x="906010" y="704675"/>
            <a:ext cx="9982899" cy="5693866"/>
          </a:xfrm>
          <a:prstGeom prst="rect">
            <a:avLst/>
          </a:prstGeom>
          <a:noFill/>
        </p:spPr>
        <p:txBody>
          <a:bodyPr wrap="square">
            <a:spAutoFit/>
          </a:bodyPr>
          <a:lstStyle/>
          <a:p>
            <a:r>
              <a:rPr lang="en-US" sz="2800" dirty="0">
                <a:latin typeface="Arial Black" panose="020B0A04020102020204" pitchFamily="34" charset="0"/>
              </a:rPr>
              <a:t>The first record of boats large enough to carry goods for trade is around 3500 B.C.</a:t>
            </a:r>
          </a:p>
          <a:p>
            <a:endParaRPr lang="en-US" sz="2800" dirty="0">
              <a:latin typeface="Arial Black" panose="020B0A04020102020204" pitchFamily="34" charset="0"/>
            </a:endParaRPr>
          </a:p>
          <a:p>
            <a:r>
              <a:rPr lang="en-US" sz="2800" dirty="0">
                <a:latin typeface="Arial Black" panose="020B0A04020102020204" pitchFamily="34" charset="0"/>
              </a:rPr>
              <a:t>Marks the birth of the art of navigation. </a:t>
            </a:r>
          </a:p>
          <a:p>
            <a:pPr marL="342900" indent="-342900">
              <a:buAutoNum type="arabicPeriod"/>
            </a:pPr>
            <a:endParaRPr lang="en-US" sz="2800" dirty="0">
              <a:latin typeface="Arial Black" panose="020B0A04020102020204" pitchFamily="34" charset="0"/>
            </a:endParaRPr>
          </a:p>
          <a:p>
            <a:r>
              <a:rPr lang="en-US" sz="2800" dirty="0">
                <a:latin typeface="Arial Black" panose="020B0A04020102020204" pitchFamily="34" charset="0"/>
              </a:rPr>
              <a:t>Stayed close to shore and navigated by sight of landmarks or land characteristics that they could see. </a:t>
            </a:r>
          </a:p>
          <a:p>
            <a:pPr marL="342900" indent="-342900">
              <a:buAutoNum type="arabicPeriod"/>
            </a:pPr>
            <a:endParaRPr lang="en-US" sz="2800" dirty="0">
              <a:latin typeface="Arial Black" panose="020B0A04020102020204" pitchFamily="34" charset="0"/>
            </a:endParaRPr>
          </a:p>
          <a:p>
            <a:r>
              <a:rPr lang="en-US" sz="2800" dirty="0">
                <a:latin typeface="Arial Black" panose="020B0A04020102020204" pitchFamily="34" charset="0"/>
              </a:rPr>
              <a:t>Usually they traveled by day and sought a calm harbor or anchorage at night. They did not have charts but lists of directions, similar to today’s cruising guides.</a:t>
            </a:r>
            <a:endParaRPr lang="en-GB" sz="2800" dirty="0">
              <a:latin typeface="Arial Black" panose="020B0A04020102020204" pitchFamily="34" charset="0"/>
            </a:endParaRPr>
          </a:p>
        </p:txBody>
      </p:sp>
    </p:spTree>
    <p:extLst>
      <p:ext uri="{BB962C8B-B14F-4D97-AF65-F5344CB8AC3E}">
        <p14:creationId xmlns:p14="http://schemas.microsoft.com/office/powerpoint/2010/main" val="2160438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Diagram&#10;&#10;Description automatically generated">
            <a:extLst>
              <a:ext uri="{FF2B5EF4-FFF2-40B4-BE49-F238E27FC236}">
                <a16:creationId xmlns:a16="http://schemas.microsoft.com/office/drawing/2014/main" id="{F88D760D-B98C-0B26-3F49-183CCB57F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776" y="704850"/>
            <a:ext cx="5610606" cy="5638800"/>
          </a:xfrm>
          <a:prstGeom prst="rect">
            <a:avLst/>
          </a:prstGeom>
        </p:spPr>
      </p:pic>
      <p:sp>
        <p:nvSpPr>
          <p:cNvPr id="9" name="TextBox 8">
            <a:extLst>
              <a:ext uri="{FF2B5EF4-FFF2-40B4-BE49-F238E27FC236}">
                <a16:creationId xmlns:a16="http://schemas.microsoft.com/office/drawing/2014/main" id="{98083B79-D1BA-404F-7408-5B3339DDBEDB}"/>
              </a:ext>
            </a:extLst>
          </p:cNvPr>
          <p:cNvSpPr txBox="1"/>
          <p:nvPr/>
        </p:nvSpPr>
        <p:spPr>
          <a:xfrm>
            <a:off x="6503064" y="704850"/>
            <a:ext cx="6174712" cy="5693866"/>
          </a:xfrm>
          <a:prstGeom prst="rect">
            <a:avLst/>
          </a:prstGeom>
          <a:noFill/>
        </p:spPr>
        <p:txBody>
          <a:bodyPr wrap="square">
            <a:spAutoFit/>
          </a:bodyPr>
          <a:lstStyle/>
          <a:p>
            <a:r>
              <a:rPr lang="en-US" sz="2800" u="sng" dirty="0">
                <a:latin typeface="Arial Black" panose="020B0A04020102020204" pitchFamily="34" charset="0"/>
              </a:rPr>
              <a:t>latitude</a:t>
            </a:r>
            <a:r>
              <a:rPr lang="en-US" sz="2800" dirty="0">
                <a:latin typeface="Arial Black" panose="020B0A04020102020204" pitchFamily="34" charset="0"/>
              </a:rPr>
              <a:t> and </a:t>
            </a:r>
            <a:r>
              <a:rPr lang="en-US" sz="2800" dirty="0">
                <a:latin typeface="Arial Black" panose="020B0A04020102020204" pitchFamily="34" charset="0"/>
                <a:hlinkClick r:id="rId4">
                  <a:extLst>
                    <a:ext uri="{A12FA001-AC4F-418D-AE19-62706E023703}">
                      <ahyp:hlinkClr xmlns:ahyp="http://schemas.microsoft.com/office/drawing/2018/hyperlinkcolor" val="tx"/>
                    </a:ext>
                  </a:extLst>
                </a:hlinkClick>
              </a:rPr>
              <a:t>longitude</a:t>
            </a:r>
            <a:r>
              <a:rPr lang="en-US" sz="2800" dirty="0">
                <a:latin typeface="Arial Black" panose="020B0A04020102020204" pitchFamily="34" charset="0"/>
              </a:rPr>
              <a:t>, </a:t>
            </a:r>
          </a:p>
          <a:p>
            <a:r>
              <a:rPr lang="en-US" sz="2800" dirty="0">
                <a:latin typeface="Arial Black" panose="020B0A04020102020204" pitchFamily="34" charset="0"/>
                <a:hlinkClick r:id="rId5">
                  <a:extLst>
                    <a:ext uri="{A12FA001-AC4F-418D-AE19-62706E023703}">
                      <ahyp:hlinkClr xmlns:ahyp="http://schemas.microsoft.com/office/drawing/2018/hyperlinkcolor" val="tx"/>
                    </a:ext>
                  </a:extLst>
                </a:hlinkClick>
              </a:rPr>
              <a:t>coordinate system</a:t>
            </a:r>
            <a:r>
              <a:rPr lang="en-US" sz="2800" dirty="0">
                <a:latin typeface="Arial Black" panose="020B0A04020102020204" pitchFamily="34" charset="0"/>
              </a:rPr>
              <a:t> by </a:t>
            </a:r>
          </a:p>
          <a:p>
            <a:r>
              <a:rPr lang="en-US" sz="2800" dirty="0">
                <a:latin typeface="Arial Black" panose="020B0A04020102020204" pitchFamily="34" charset="0"/>
              </a:rPr>
              <a:t>means of which the position or location of any place on Earth’s surface can be described.</a:t>
            </a:r>
          </a:p>
          <a:p>
            <a:endParaRPr lang="en-US" sz="2800" dirty="0">
              <a:latin typeface="Arial Black" panose="020B0A04020102020204" pitchFamily="34" charset="0"/>
            </a:endParaRPr>
          </a:p>
          <a:p>
            <a:r>
              <a:rPr lang="en-US" sz="2800" dirty="0">
                <a:latin typeface="Arial Black" panose="020B0A04020102020204" pitchFamily="34" charset="0"/>
              </a:rPr>
              <a:t>Latitude describes the </a:t>
            </a:r>
          </a:p>
          <a:p>
            <a:r>
              <a:rPr lang="en-US" sz="2800" dirty="0">
                <a:latin typeface="Arial Black" panose="020B0A04020102020204" pitchFamily="34" charset="0"/>
              </a:rPr>
              <a:t>Position North/South.</a:t>
            </a:r>
          </a:p>
          <a:p>
            <a:endParaRPr lang="en-US" sz="2800" dirty="0">
              <a:latin typeface="Arial Black" panose="020B0A04020102020204" pitchFamily="34" charset="0"/>
            </a:endParaRPr>
          </a:p>
          <a:p>
            <a:r>
              <a:rPr lang="en-US" sz="2800" dirty="0">
                <a:latin typeface="Arial Black" panose="020B0A04020102020204" pitchFamily="34" charset="0"/>
              </a:rPr>
              <a:t>Longitude describes the </a:t>
            </a:r>
          </a:p>
          <a:p>
            <a:r>
              <a:rPr lang="en-US" sz="2800" dirty="0">
                <a:latin typeface="Arial Black" panose="020B0A04020102020204" pitchFamily="34" charset="0"/>
              </a:rPr>
              <a:t>Position around the circumference.</a:t>
            </a:r>
            <a:endParaRPr lang="en-GB" sz="2800" dirty="0">
              <a:latin typeface="Arial Black" panose="020B0A04020102020204" pitchFamily="34" charset="0"/>
            </a:endParaRPr>
          </a:p>
        </p:txBody>
      </p:sp>
    </p:spTree>
    <p:extLst>
      <p:ext uri="{BB962C8B-B14F-4D97-AF65-F5344CB8AC3E}">
        <p14:creationId xmlns:p14="http://schemas.microsoft.com/office/powerpoint/2010/main" val="2769859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D3DC8E66-88C8-0005-1CD6-158983404194}"/>
              </a:ext>
            </a:extLst>
          </p:cNvPr>
          <p:cNvSpPr txBox="1"/>
          <p:nvPr/>
        </p:nvSpPr>
        <p:spPr>
          <a:xfrm>
            <a:off x="889232" y="436229"/>
            <a:ext cx="10597917" cy="6124754"/>
          </a:xfrm>
          <a:prstGeom prst="rect">
            <a:avLst/>
          </a:prstGeom>
          <a:noFill/>
        </p:spPr>
        <p:txBody>
          <a:bodyPr wrap="square">
            <a:spAutoFit/>
          </a:bodyPr>
          <a:lstStyle/>
          <a:p>
            <a:r>
              <a:rPr lang="en-US" sz="2800" dirty="0">
                <a:latin typeface="Arial Black" panose="020B0A04020102020204" pitchFamily="34" charset="0"/>
              </a:rPr>
              <a:t>When out of sight of land, the navigator was able to roughly determine his latitude (north/south direction) </a:t>
            </a: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endParaRPr lang="en-US" sz="2800" dirty="0">
              <a:latin typeface="Arial Black" panose="020B0A04020102020204" pitchFamily="34" charset="0"/>
            </a:endParaRPr>
          </a:p>
          <a:p>
            <a:r>
              <a:rPr lang="en-US" sz="2800" dirty="0">
                <a:latin typeface="Arial Black" panose="020B0A04020102020204" pitchFamily="34" charset="0"/>
              </a:rPr>
              <a:t>by observing the height of the sun during the day and the North Star at night . (Sunstone used for cloudy days)</a:t>
            </a:r>
            <a:endParaRPr lang="en-GB" sz="2800" dirty="0">
              <a:latin typeface="Arial Black" panose="020B0A04020102020204" pitchFamily="34" charset="0"/>
            </a:endParaRPr>
          </a:p>
        </p:txBody>
      </p:sp>
      <p:pic>
        <p:nvPicPr>
          <p:cNvPr id="9" name="Picture 8" descr="A sunset over a body of water">
            <a:extLst>
              <a:ext uri="{FF2B5EF4-FFF2-40B4-BE49-F238E27FC236}">
                <a16:creationId xmlns:a16="http://schemas.microsoft.com/office/drawing/2014/main" id="{9E5CF05E-FAF7-0F33-A80E-25A846B907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233" y="2184864"/>
            <a:ext cx="4723002" cy="2660846"/>
          </a:xfrm>
          <a:prstGeom prst="rect">
            <a:avLst/>
          </a:prstGeom>
        </p:spPr>
      </p:pic>
      <p:pic>
        <p:nvPicPr>
          <p:cNvPr id="11" name="Picture 10" descr="A starry night sky with trees">
            <a:extLst>
              <a:ext uri="{FF2B5EF4-FFF2-40B4-BE49-F238E27FC236}">
                <a16:creationId xmlns:a16="http://schemas.microsoft.com/office/drawing/2014/main" id="{F27A70E1-EEA1-3FE5-18F0-8FB22790F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0604" y="2183221"/>
            <a:ext cx="3981222" cy="2653484"/>
          </a:xfrm>
          <a:prstGeom prst="rect">
            <a:avLst/>
          </a:prstGeom>
        </p:spPr>
      </p:pic>
    </p:spTree>
    <p:extLst>
      <p:ext uri="{BB962C8B-B14F-4D97-AF65-F5344CB8AC3E}">
        <p14:creationId xmlns:p14="http://schemas.microsoft.com/office/powerpoint/2010/main" val="3293565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E13993F6-AF32-74A5-E802-881CDC9AA411}"/>
              </a:ext>
            </a:extLst>
          </p:cNvPr>
          <p:cNvSpPr txBox="1"/>
          <p:nvPr/>
        </p:nvSpPr>
        <p:spPr>
          <a:xfrm>
            <a:off x="523875" y="400050"/>
            <a:ext cx="11001375" cy="4832092"/>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Experienced mariners were able to plot their course by major constellations, though this was not an exact science. </a:t>
            </a: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Vessels followed the east/west movement of the sun or the track of the stars. </a:t>
            </a:r>
          </a:p>
          <a:p>
            <a:endParaRPr lang="en-US" sz="2800" dirty="0">
              <a:solidFill>
                <a:srgbClr val="000000"/>
              </a:solidFill>
              <a:latin typeface="Arial Black" panose="020B0A04020102020204" pitchFamily="34" charset="0"/>
            </a:endParaRPr>
          </a:p>
          <a:p>
            <a:r>
              <a:rPr lang="en-US" sz="2800" b="0" i="0" u="sng" dirty="0">
                <a:solidFill>
                  <a:srgbClr val="000000"/>
                </a:solidFill>
                <a:effectLst/>
                <a:latin typeface="Arial Black" panose="020B0A04020102020204" pitchFamily="34" charset="0"/>
              </a:rPr>
              <a:t>No way to accurately determine longitude </a:t>
            </a:r>
            <a:r>
              <a:rPr lang="en-US" sz="2800" b="0" i="0" dirty="0">
                <a:solidFill>
                  <a:srgbClr val="000000"/>
                </a:solidFill>
                <a:effectLst/>
                <a:latin typeface="Arial Black" panose="020B0A04020102020204" pitchFamily="34" charset="0"/>
              </a:rPr>
              <a:t>and therefore, once out of sight of land, sailors had no real idea how far east or west </a:t>
            </a:r>
            <a:r>
              <a:rPr lang="en-US" sz="2800" dirty="0">
                <a:solidFill>
                  <a:srgbClr val="000000"/>
                </a:solidFill>
                <a:latin typeface="Arial Black" panose="020B0A04020102020204" pitchFamily="34" charset="0"/>
              </a:rPr>
              <a:t>they were</a:t>
            </a:r>
            <a:r>
              <a:rPr lang="en-US" sz="2800" b="0" i="0" dirty="0">
                <a:solidFill>
                  <a:srgbClr val="000000"/>
                </a:solidFill>
                <a:effectLst/>
                <a:latin typeface="Arial Black" panose="020B0A04020102020204" pitchFamily="34" charset="0"/>
              </a:rPr>
              <a:t>. </a:t>
            </a:r>
          </a:p>
          <a:p>
            <a:endParaRPr lang="en-US" sz="2800" dirty="0">
              <a:solidFill>
                <a:srgbClr val="000000"/>
              </a:solidFill>
              <a:latin typeface="Arial Black" panose="020B0A04020102020204" pitchFamily="34" charset="0"/>
            </a:endParaRPr>
          </a:p>
        </p:txBody>
      </p:sp>
    </p:spTree>
    <p:extLst>
      <p:ext uri="{BB962C8B-B14F-4D97-AF65-F5344CB8AC3E}">
        <p14:creationId xmlns:p14="http://schemas.microsoft.com/office/powerpoint/2010/main" val="3096407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CC67922E-6439-DD79-2603-1666024F2F3A}"/>
              </a:ext>
            </a:extLst>
          </p:cNvPr>
          <p:cNvSpPr txBox="1"/>
          <p:nvPr/>
        </p:nvSpPr>
        <p:spPr>
          <a:xfrm>
            <a:off x="842962" y="1421912"/>
            <a:ext cx="10506075" cy="4401205"/>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Estimates were made based upon the time it took to get there</a:t>
            </a:r>
            <a:r>
              <a:rPr lang="en-US" sz="2800" dirty="0">
                <a:solidFill>
                  <a:srgbClr val="000000"/>
                </a:solidFill>
                <a:latin typeface="Arial Black" panose="020B0A04020102020204" pitchFamily="34" charset="0"/>
              </a:rPr>
              <a:t>.</a:t>
            </a:r>
          </a:p>
          <a:p>
            <a:endParaRPr lang="en-US" sz="2800" b="0" i="0" dirty="0">
              <a:solidFill>
                <a:srgbClr val="000000"/>
              </a:solidFill>
              <a:effectLst/>
              <a:latin typeface="Arial Black" panose="020B0A04020102020204" pitchFamily="34" charset="0"/>
            </a:endParaRPr>
          </a:p>
          <a:p>
            <a:r>
              <a:rPr lang="en-US" sz="2800" b="0" i="0" dirty="0">
                <a:solidFill>
                  <a:srgbClr val="000000"/>
                </a:solidFill>
                <a:effectLst/>
                <a:latin typeface="Arial Black" panose="020B0A04020102020204" pitchFamily="34" charset="0"/>
              </a:rPr>
              <a:t>This was a simple form of dead-reckoning still used by navigators today. </a:t>
            </a: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Phoenician sailors accomplished navigation in this manner around 2000 B.C.  Simple charts and the use of sun and stars would have given them the early navigational edge.</a:t>
            </a:r>
            <a:endParaRPr lang="en-GB" sz="2800" dirty="0">
              <a:latin typeface="Arial Black" panose="020B0A04020102020204" pitchFamily="34" charset="0"/>
            </a:endParaRPr>
          </a:p>
        </p:txBody>
      </p:sp>
    </p:spTree>
    <p:extLst>
      <p:ext uri="{BB962C8B-B14F-4D97-AF65-F5344CB8AC3E}">
        <p14:creationId xmlns:p14="http://schemas.microsoft.com/office/powerpoint/2010/main" val="181751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58CFE6A3-230F-6779-2C12-7F9F7BEC4FC7}"/>
              </a:ext>
            </a:extLst>
          </p:cNvPr>
          <p:cNvSpPr txBox="1"/>
          <p:nvPr/>
        </p:nvSpPr>
        <p:spPr>
          <a:xfrm>
            <a:off x="895349" y="742949"/>
            <a:ext cx="10334625" cy="5262979"/>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Using this system, the navigator can determine the distance traveled from one point to another by </a:t>
            </a:r>
            <a:r>
              <a:rPr lang="en-US" sz="2800" b="0" i="0" u="sng" dirty="0">
                <a:solidFill>
                  <a:srgbClr val="000000"/>
                </a:solidFill>
                <a:effectLst/>
                <a:latin typeface="Arial Black" panose="020B0A04020102020204" pitchFamily="34" charset="0"/>
              </a:rPr>
              <a:t>multiplying the time underway by the speed of the vessel</a:t>
            </a:r>
            <a:r>
              <a:rPr lang="en-US" sz="2800" b="0" i="0" dirty="0">
                <a:solidFill>
                  <a:srgbClr val="000000"/>
                </a:solidFill>
                <a:effectLst/>
                <a:latin typeface="Arial Black" panose="020B0A04020102020204" pitchFamily="34" charset="0"/>
              </a:rPr>
              <a:t>. </a:t>
            </a:r>
          </a:p>
          <a:p>
            <a:endParaRPr lang="en-US" sz="2800" dirty="0">
              <a:solidFill>
                <a:srgbClr val="000000"/>
              </a:solidFill>
              <a:latin typeface="Arial Black" panose="020B0A04020102020204" pitchFamily="34" charset="0"/>
            </a:endParaRPr>
          </a:p>
          <a:p>
            <a:r>
              <a:rPr lang="en-US" sz="2800" dirty="0">
                <a:solidFill>
                  <a:srgbClr val="000000"/>
                </a:solidFill>
                <a:latin typeface="Arial Black" panose="020B0A04020102020204" pitchFamily="34" charset="0"/>
              </a:rPr>
              <a:t>T</a:t>
            </a:r>
            <a:r>
              <a:rPr lang="en-US" sz="2800" b="0" i="0" dirty="0">
                <a:solidFill>
                  <a:srgbClr val="000000"/>
                </a:solidFill>
                <a:effectLst/>
                <a:latin typeface="Arial Black" panose="020B0A04020102020204" pitchFamily="34" charset="0"/>
              </a:rPr>
              <a:t>ime was measured with a sandglass (Egg Timer) and speed was estimated by watching pieces of seaweed drift by the hull, these early calculations were often way off.</a:t>
            </a:r>
          </a:p>
          <a:p>
            <a:endParaRPr lang="en-US" sz="2800" dirty="0">
              <a:solidFill>
                <a:srgbClr val="000000"/>
              </a:solidFill>
              <a:latin typeface="Arial Black" panose="020B0A04020102020204" pitchFamily="34" charset="0"/>
            </a:endParaRPr>
          </a:p>
          <a:p>
            <a:r>
              <a:rPr lang="en-US" sz="2800" dirty="0">
                <a:solidFill>
                  <a:srgbClr val="000000"/>
                </a:solidFill>
                <a:latin typeface="Arial Black" panose="020B0A04020102020204" pitchFamily="34" charset="0"/>
              </a:rPr>
              <a:t>Later a more sophisticated way of judging speed</a:t>
            </a:r>
          </a:p>
          <a:p>
            <a:r>
              <a:rPr lang="en-US" sz="2800" dirty="0">
                <a:solidFill>
                  <a:srgbClr val="000000"/>
                </a:solidFill>
                <a:latin typeface="Arial Black" panose="020B0A04020102020204" pitchFamily="34" charset="0"/>
              </a:rPr>
              <a:t>Was a knotted rope! (17</a:t>
            </a:r>
            <a:r>
              <a:rPr lang="en-US" sz="2800" baseline="30000" dirty="0">
                <a:solidFill>
                  <a:srgbClr val="000000"/>
                </a:solidFill>
                <a:latin typeface="Arial Black" panose="020B0A04020102020204" pitchFamily="34" charset="0"/>
              </a:rPr>
              <a:t>th</a:t>
            </a:r>
            <a:r>
              <a:rPr lang="en-US" sz="2800" dirty="0">
                <a:solidFill>
                  <a:srgbClr val="000000"/>
                </a:solidFill>
                <a:latin typeface="Arial Black" panose="020B0A04020102020204" pitchFamily="34" charset="0"/>
              </a:rPr>
              <a:t> Century)</a:t>
            </a:r>
            <a:endParaRPr lang="en-GB" sz="2800" dirty="0">
              <a:latin typeface="Arial Black" panose="020B0A04020102020204" pitchFamily="34" charset="0"/>
            </a:endParaRPr>
          </a:p>
        </p:txBody>
      </p:sp>
    </p:spTree>
    <p:extLst>
      <p:ext uri="{BB962C8B-B14F-4D97-AF65-F5344CB8AC3E}">
        <p14:creationId xmlns:p14="http://schemas.microsoft.com/office/powerpoint/2010/main" val="3582024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86"/>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A picture containing indoor&#10;&#10;Description automatically generated">
            <a:extLst>
              <a:ext uri="{FF2B5EF4-FFF2-40B4-BE49-F238E27FC236}">
                <a16:creationId xmlns:a16="http://schemas.microsoft.com/office/drawing/2014/main" id="{115C5F3B-9361-AAE9-8CFF-E36999396D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384" y="295851"/>
            <a:ext cx="5620192" cy="6308665"/>
          </a:xfrm>
          <a:prstGeom prst="rect">
            <a:avLst/>
          </a:prstGeom>
        </p:spPr>
      </p:pic>
      <p:sp>
        <p:nvSpPr>
          <p:cNvPr id="9" name="TextBox 8">
            <a:extLst>
              <a:ext uri="{FF2B5EF4-FFF2-40B4-BE49-F238E27FC236}">
                <a16:creationId xmlns:a16="http://schemas.microsoft.com/office/drawing/2014/main" id="{448927E1-1881-3698-25FA-8FCC8D05F129}"/>
              </a:ext>
            </a:extLst>
          </p:cNvPr>
          <p:cNvSpPr txBox="1"/>
          <p:nvPr/>
        </p:nvSpPr>
        <p:spPr>
          <a:xfrm>
            <a:off x="6054644" y="1122363"/>
            <a:ext cx="6174712" cy="4832092"/>
          </a:xfrm>
          <a:prstGeom prst="rect">
            <a:avLst/>
          </a:prstGeom>
          <a:noFill/>
        </p:spPr>
        <p:txBody>
          <a:bodyPr wrap="square">
            <a:spAutoFit/>
          </a:bodyPr>
          <a:lstStyle/>
          <a:p>
            <a:r>
              <a:rPr lang="en-US" sz="2800" b="0" i="0" dirty="0">
                <a:effectLst/>
                <a:latin typeface="Arial Black" panose="020B0A04020102020204" pitchFamily="34" charset="0"/>
              </a:rPr>
              <a:t>A piece of wood attached to a knotted rope was dropped off the stern of a ship and dragged behind the moving vessel. </a:t>
            </a:r>
          </a:p>
          <a:p>
            <a:endParaRPr lang="en-US" sz="2800" dirty="0">
              <a:latin typeface="Arial Black" panose="020B0A04020102020204" pitchFamily="34" charset="0"/>
            </a:endParaRPr>
          </a:p>
          <a:p>
            <a:r>
              <a:rPr lang="en-US" sz="2800" b="0" i="0" dirty="0">
                <a:effectLst/>
                <a:latin typeface="Arial Black" panose="020B0A04020102020204" pitchFamily="34" charset="0"/>
              </a:rPr>
              <a:t>However many knots were dragged behind the boat by the piece of wood determined the speed of the ship, and the term “knot speed” was born. </a:t>
            </a:r>
            <a:endParaRPr lang="en-GB" sz="2800" dirty="0">
              <a:latin typeface="Arial Black" panose="020B0A04020102020204" pitchFamily="34" charset="0"/>
            </a:endParaRPr>
          </a:p>
        </p:txBody>
      </p:sp>
    </p:spTree>
    <p:extLst>
      <p:ext uri="{BB962C8B-B14F-4D97-AF65-F5344CB8AC3E}">
        <p14:creationId xmlns:p14="http://schemas.microsoft.com/office/powerpoint/2010/main" val="2676689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B63281A7-438D-840D-874D-A08ACD7C26F4}"/>
              </a:ext>
            </a:extLst>
          </p:cNvPr>
          <p:cNvSpPr txBox="1"/>
          <p:nvPr/>
        </p:nvSpPr>
        <p:spPr>
          <a:xfrm>
            <a:off x="385762" y="719124"/>
            <a:ext cx="11420475" cy="5262979"/>
          </a:xfrm>
          <a:prstGeom prst="rect">
            <a:avLst/>
          </a:prstGeom>
          <a:noFill/>
        </p:spPr>
        <p:txBody>
          <a:bodyPr wrap="square">
            <a:spAutoFit/>
          </a:bodyPr>
          <a:lstStyle/>
          <a:p>
            <a:r>
              <a:rPr lang="en-US" sz="2800" b="0" i="0" dirty="0">
                <a:effectLst/>
                <a:latin typeface="Arial Black" panose="020B0A04020102020204" pitchFamily="34" charset="0"/>
              </a:rPr>
              <a:t>Knots are still used today, </a:t>
            </a:r>
          </a:p>
          <a:p>
            <a:endParaRPr lang="en-US" sz="2800" dirty="0">
              <a:latin typeface="Arial Black" panose="020B0A04020102020204" pitchFamily="34" charset="0"/>
            </a:endParaRPr>
          </a:p>
          <a:p>
            <a:r>
              <a:rPr lang="en-US" sz="2800" b="0" i="0" dirty="0">
                <a:effectLst/>
                <a:latin typeface="Arial Black" panose="020B0A04020102020204" pitchFamily="34" charset="0"/>
              </a:rPr>
              <a:t>The nautical mile is based upon the circumference of the Earth. </a:t>
            </a:r>
          </a:p>
          <a:p>
            <a:endParaRPr lang="en-US" sz="2800" dirty="0">
              <a:latin typeface="Arial Black" panose="020B0A04020102020204" pitchFamily="34" charset="0"/>
            </a:endParaRPr>
          </a:p>
          <a:p>
            <a:r>
              <a:rPr lang="en-US" sz="2800" b="0" i="0" dirty="0">
                <a:effectLst/>
                <a:latin typeface="Arial Black" panose="020B0A04020102020204" pitchFamily="34" charset="0"/>
              </a:rPr>
              <a:t>If the equator was a circle, imagine it divided into 360 degrees like a compass. </a:t>
            </a:r>
          </a:p>
          <a:p>
            <a:endParaRPr lang="en-US" sz="2800" dirty="0">
              <a:latin typeface="Arial Black" panose="020B0A04020102020204" pitchFamily="34" charset="0"/>
            </a:endParaRPr>
          </a:p>
          <a:p>
            <a:r>
              <a:rPr lang="en-US" sz="2800" b="0" i="0" dirty="0">
                <a:effectLst/>
                <a:latin typeface="Arial Black" panose="020B0A04020102020204" pitchFamily="34" charset="0"/>
              </a:rPr>
              <a:t>Now split each of those 360 degrees into 60 equal parts called “minutes.” The length of each “minute” along the circumference of the Earth is equal to approximately one nautical mile.</a:t>
            </a:r>
            <a:endParaRPr lang="en-GB" sz="2800" dirty="0">
              <a:latin typeface="Arial Black" panose="020B0A04020102020204" pitchFamily="34" charset="0"/>
            </a:endParaRPr>
          </a:p>
        </p:txBody>
      </p:sp>
    </p:spTree>
    <p:extLst>
      <p:ext uri="{BB962C8B-B14F-4D97-AF65-F5344CB8AC3E}">
        <p14:creationId xmlns:p14="http://schemas.microsoft.com/office/powerpoint/2010/main" val="1817047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4A07DE1E-7B36-4DC5-DC36-40796E21A2C0}"/>
              </a:ext>
            </a:extLst>
          </p:cNvPr>
          <p:cNvSpPr txBox="1"/>
          <p:nvPr/>
        </p:nvSpPr>
        <p:spPr>
          <a:xfrm>
            <a:off x="3171825" y="2540467"/>
            <a:ext cx="6172200" cy="1938992"/>
          </a:xfrm>
          <a:prstGeom prst="rect">
            <a:avLst/>
          </a:prstGeom>
          <a:noFill/>
        </p:spPr>
        <p:txBody>
          <a:bodyPr wrap="square">
            <a:spAutoFit/>
          </a:bodyPr>
          <a:lstStyle/>
          <a:p>
            <a:r>
              <a:rPr lang="en-US" sz="4000" b="0" i="0" u="sng" strike="noStrike" dirty="0">
                <a:effectLst/>
                <a:latin typeface="Arial Black" panose="020B0A04020102020204" pitchFamily="34" charset="0"/>
                <a:hlinkClick r:id="rId3">
                  <a:extLst>
                    <a:ext uri="{A12FA001-AC4F-418D-AE19-62706E023703}">
                      <ahyp:hlinkClr xmlns:ahyp="http://schemas.microsoft.com/office/drawing/2018/hyperlinkcolor" val="tx"/>
                    </a:ext>
                  </a:extLst>
                </a:hlinkClick>
              </a:rPr>
              <a:t>One knot is equal to approximately 1.15 miles per hour</a:t>
            </a:r>
            <a:r>
              <a:rPr lang="en-US" sz="4000" b="0" i="0" u="sng" dirty="0">
                <a:effectLst/>
                <a:latin typeface="Arial Black" panose="020B0A04020102020204" pitchFamily="34" charset="0"/>
              </a:rPr>
              <a:t>.</a:t>
            </a:r>
            <a:endParaRPr lang="en-GB" sz="4000" u="sng" dirty="0">
              <a:latin typeface="Arial Black" panose="020B0A04020102020204" pitchFamily="34" charset="0"/>
            </a:endParaRPr>
          </a:p>
        </p:txBody>
      </p:sp>
    </p:spTree>
    <p:extLst>
      <p:ext uri="{BB962C8B-B14F-4D97-AF65-F5344CB8AC3E}">
        <p14:creationId xmlns:p14="http://schemas.microsoft.com/office/powerpoint/2010/main" val="3949164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A4A96A96-E85B-7162-FE6E-A3C9915E7E7D}"/>
              </a:ext>
            </a:extLst>
          </p:cNvPr>
          <p:cNvSpPr txBox="1"/>
          <p:nvPr/>
        </p:nvSpPr>
        <p:spPr>
          <a:xfrm>
            <a:off x="419100" y="371476"/>
            <a:ext cx="10772775" cy="6124754"/>
          </a:xfrm>
          <a:prstGeom prst="rect">
            <a:avLst/>
          </a:prstGeom>
          <a:noFill/>
        </p:spPr>
        <p:txBody>
          <a:bodyPr wrap="square">
            <a:spAutoFit/>
          </a:bodyPr>
          <a:lstStyle/>
          <a:p>
            <a:pPr algn="l"/>
            <a:r>
              <a:rPr lang="en-US" sz="2800" b="0" i="0" dirty="0">
                <a:solidFill>
                  <a:srgbClr val="000000"/>
                </a:solidFill>
                <a:effectLst/>
                <a:latin typeface="Arial Black" panose="020B0A04020102020204" pitchFamily="34" charset="0"/>
              </a:rPr>
              <a:t>Still a bit hit and miss </a:t>
            </a:r>
            <a:r>
              <a:rPr lang="en-US" sz="2800" b="0" i="0" dirty="0">
                <a:solidFill>
                  <a:srgbClr val="000000"/>
                </a:solidFill>
                <a:effectLst/>
                <a:latin typeface="Arial Black" panose="020B0A04020102020204" pitchFamily="34" charset="0"/>
                <a:sym typeface="Wingdings" panose="05000000000000000000" pitchFamily="2" charset="2"/>
              </a:rPr>
              <a:t></a:t>
            </a:r>
          </a:p>
          <a:p>
            <a:pPr algn="l"/>
            <a:endParaRPr lang="en-US" sz="2800" dirty="0">
              <a:solidFill>
                <a:srgbClr val="000000"/>
              </a:solidFill>
              <a:latin typeface="Arial Black" panose="020B0A04020102020204" pitchFamily="34" charset="0"/>
              <a:sym typeface="Wingdings" panose="05000000000000000000" pitchFamily="2" charset="2"/>
            </a:endParaRPr>
          </a:p>
          <a:p>
            <a:pPr algn="l"/>
            <a:r>
              <a:rPr lang="en-US" sz="2800" b="0" i="0" dirty="0" err="1">
                <a:solidFill>
                  <a:srgbClr val="000000"/>
                </a:solidFill>
                <a:effectLst/>
                <a:latin typeface="Arial Black" panose="020B0A04020102020204" pitchFamily="34" charset="0"/>
              </a:rPr>
              <a:t>Floki</a:t>
            </a:r>
            <a:r>
              <a:rPr lang="en-US" sz="2800" b="0" i="0" dirty="0">
                <a:solidFill>
                  <a:srgbClr val="000000"/>
                </a:solidFill>
                <a:effectLst/>
                <a:latin typeface="Arial Black" panose="020B0A04020102020204" pitchFamily="34" charset="0"/>
              </a:rPr>
              <a:t> </a:t>
            </a:r>
            <a:r>
              <a:rPr lang="en-US" sz="2800" b="0" i="0" dirty="0" err="1">
                <a:solidFill>
                  <a:srgbClr val="000000"/>
                </a:solidFill>
                <a:effectLst/>
                <a:latin typeface="Arial Black" panose="020B0A04020102020204" pitchFamily="34" charset="0"/>
              </a:rPr>
              <a:t>Vilgjerdarsson</a:t>
            </a:r>
            <a:r>
              <a:rPr lang="en-US" sz="2800" b="0" i="0" dirty="0">
                <a:solidFill>
                  <a:srgbClr val="000000"/>
                </a:solidFill>
                <a:effectLst/>
                <a:latin typeface="Arial Black" panose="020B0A04020102020204" pitchFamily="34" charset="0"/>
              </a:rPr>
              <a:t>, a great Viking explorer credited with the discovery of Iceland carried aboard a cage of ravens. </a:t>
            </a:r>
          </a:p>
          <a:p>
            <a:pPr algn="l"/>
            <a:endParaRPr lang="en-US" sz="2800" dirty="0">
              <a:solidFill>
                <a:srgbClr val="000000"/>
              </a:solidFill>
              <a:latin typeface="Arial Black" panose="020B0A04020102020204" pitchFamily="34" charset="0"/>
            </a:endParaRPr>
          </a:p>
          <a:p>
            <a:pPr algn="l"/>
            <a:r>
              <a:rPr lang="en-US" sz="2800" b="0" i="0" dirty="0">
                <a:solidFill>
                  <a:srgbClr val="000000"/>
                </a:solidFill>
                <a:effectLst/>
                <a:latin typeface="Arial Black" panose="020B0A04020102020204" pitchFamily="34" charset="0"/>
              </a:rPr>
              <a:t>When he thought land was near, he released one of the birds. If it circled the boat without purpose, land was not near, but if it took off in a certain direction, the boat followed, knowing the bird was headed toward land.</a:t>
            </a:r>
          </a:p>
          <a:p>
            <a:pPr algn="l"/>
            <a:endParaRPr lang="en-US" sz="2800" b="0" i="0" dirty="0">
              <a:solidFill>
                <a:srgbClr val="000000"/>
              </a:solidFill>
              <a:effectLst/>
              <a:latin typeface="Arial Black" panose="020B0A04020102020204" pitchFamily="34" charset="0"/>
            </a:endParaRPr>
          </a:p>
          <a:p>
            <a:pPr algn="l"/>
            <a:r>
              <a:rPr lang="en-US" sz="2800" b="0" i="0" dirty="0">
                <a:solidFill>
                  <a:srgbClr val="000000"/>
                </a:solidFill>
                <a:effectLst/>
                <a:latin typeface="Arial Black" panose="020B0A04020102020204" pitchFamily="34" charset="0"/>
              </a:rPr>
              <a:t>Of course, this only worked if the navigator could get close to land. (And not too close!)</a:t>
            </a:r>
          </a:p>
        </p:txBody>
      </p:sp>
    </p:spTree>
    <p:extLst>
      <p:ext uri="{BB962C8B-B14F-4D97-AF65-F5344CB8AC3E}">
        <p14:creationId xmlns:p14="http://schemas.microsoft.com/office/powerpoint/2010/main" val="1632585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F767806E-6186-2BB9-BEC8-DC0937749DCE}"/>
              </a:ext>
            </a:extLst>
          </p:cNvPr>
          <p:cNvSpPr txBox="1"/>
          <p:nvPr/>
        </p:nvSpPr>
        <p:spPr>
          <a:xfrm>
            <a:off x="466725" y="1227993"/>
            <a:ext cx="10763250" cy="4401205"/>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One of the earliest man-made navigation tools was the mariner’s compass.</a:t>
            </a:r>
          </a:p>
          <a:p>
            <a:endParaRPr lang="en-US" sz="2800" dirty="0">
              <a:solidFill>
                <a:srgbClr val="000000"/>
              </a:solidFill>
              <a:latin typeface="Arial Black" panose="020B0A04020102020204" pitchFamily="34" charset="0"/>
            </a:endParaRPr>
          </a:p>
          <a:p>
            <a:r>
              <a:rPr lang="en-US" sz="2800" dirty="0">
                <a:solidFill>
                  <a:srgbClr val="000000"/>
                </a:solidFill>
                <a:latin typeface="Arial Black" panose="020B0A04020102020204" pitchFamily="34" charset="0"/>
              </a:rPr>
              <a:t>E</a:t>
            </a:r>
            <a:r>
              <a:rPr lang="en-US" sz="2800" b="0" i="0" dirty="0">
                <a:solidFill>
                  <a:srgbClr val="000000"/>
                </a:solidFill>
                <a:effectLst/>
                <a:latin typeface="Arial Black" panose="020B0A04020102020204" pitchFamily="34" charset="0"/>
              </a:rPr>
              <a:t>arly forms of the magnetic compass date back to the 13</a:t>
            </a:r>
            <a:r>
              <a:rPr lang="en-US" sz="2800" b="0" i="0" baseline="30000" dirty="0">
                <a:solidFill>
                  <a:srgbClr val="000000"/>
                </a:solidFill>
                <a:effectLst/>
                <a:latin typeface="Arial Black" panose="020B0A04020102020204" pitchFamily="34" charset="0"/>
              </a:rPr>
              <a:t>th</a:t>
            </a:r>
            <a:r>
              <a:rPr lang="en-US" sz="2800" b="0" i="0" dirty="0">
                <a:solidFill>
                  <a:srgbClr val="000000"/>
                </a:solidFill>
                <a:effectLst/>
                <a:latin typeface="Arial Black" panose="020B0A04020102020204" pitchFamily="34" charset="0"/>
              </a:rPr>
              <a:t>  Century. </a:t>
            </a: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The navigator would rub an iron needle against a lodestone (</a:t>
            </a:r>
            <a:r>
              <a:rPr lang="en-GB" sz="2800" b="0" i="0" dirty="0">
                <a:solidFill>
                  <a:srgbClr val="111111"/>
                </a:solidFill>
                <a:effectLst/>
                <a:latin typeface="Arial Black" panose="020B0A04020102020204" pitchFamily="34" charset="0"/>
              </a:rPr>
              <a:t>naturally magnetized mineral)</a:t>
            </a:r>
            <a:r>
              <a:rPr lang="en-US" sz="2800" b="0" i="0" dirty="0">
                <a:solidFill>
                  <a:srgbClr val="000000"/>
                </a:solidFill>
                <a:effectLst/>
                <a:latin typeface="Arial Black" panose="020B0A04020102020204" pitchFamily="34" charset="0"/>
              </a:rPr>
              <a:t>, stick it in a piece of straw and float it in a bowl of water. The needle would point in a northerly direction. </a:t>
            </a:r>
            <a:endParaRPr lang="en-GB" sz="2800" dirty="0">
              <a:latin typeface="Arial Black" panose="020B0A04020102020204" pitchFamily="34" charset="0"/>
            </a:endParaRPr>
          </a:p>
        </p:txBody>
      </p:sp>
    </p:spTree>
    <p:extLst>
      <p:ext uri="{BB962C8B-B14F-4D97-AF65-F5344CB8AC3E}">
        <p14:creationId xmlns:p14="http://schemas.microsoft.com/office/powerpoint/2010/main" val="1082444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Chart, diagram, schematic">
            <a:extLst>
              <a:ext uri="{FF2B5EF4-FFF2-40B4-BE49-F238E27FC236}">
                <a16:creationId xmlns:a16="http://schemas.microsoft.com/office/drawing/2014/main" id="{72980EBB-1CC7-5CE8-2463-01F96341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124" y="473369"/>
            <a:ext cx="8864330" cy="5761815"/>
          </a:xfrm>
          <a:prstGeom prst="rect">
            <a:avLst/>
          </a:prstGeom>
        </p:spPr>
      </p:pic>
    </p:spTree>
    <p:extLst>
      <p:ext uri="{BB962C8B-B14F-4D97-AF65-F5344CB8AC3E}">
        <p14:creationId xmlns:p14="http://schemas.microsoft.com/office/powerpoint/2010/main" val="327473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ADD14555-A9CB-01FF-9E9A-6D392F290E28}"/>
              </a:ext>
            </a:extLst>
          </p:cNvPr>
          <p:cNvSpPr txBox="1"/>
          <p:nvPr/>
        </p:nvSpPr>
        <p:spPr>
          <a:xfrm>
            <a:off x="438150" y="1038225"/>
            <a:ext cx="11182350" cy="4401205"/>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Early mariners found the compass inconsistent</a:t>
            </a:r>
          </a:p>
          <a:p>
            <a:endParaRPr lang="en-US" sz="2800" dirty="0">
              <a:solidFill>
                <a:srgbClr val="000000"/>
              </a:solidFill>
              <a:latin typeface="Arial Black" panose="020B0A04020102020204" pitchFamily="34" charset="0"/>
            </a:endParaRP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 They did not understand that it pointed to the magnetic north pole, not true north (Magnetic Variation). </a:t>
            </a:r>
          </a:p>
          <a:p>
            <a:endParaRPr lang="en-US" sz="2800" dirty="0">
              <a:solidFill>
                <a:srgbClr val="000000"/>
              </a:solidFill>
              <a:latin typeface="Arial Black" panose="020B0A04020102020204" pitchFamily="34" charset="0"/>
            </a:endParaRP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At the time, they could not explain these variations and could not put much trust in the readings when navigating an unknown area.</a:t>
            </a:r>
            <a:endParaRPr lang="en-GB" sz="2800" dirty="0"/>
          </a:p>
        </p:txBody>
      </p:sp>
    </p:spTree>
    <p:extLst>
      <p:ext uri="{BB962C8B-B14F-4D97-AF65-F5344CB8AC3E}">
        <p14:creationId xmlns:p14="http://schemas.microsoft.com/office/powerpoint/2010/main" val="384127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75"/>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7D3E0433-2B75-0212-D2A3-133858E10E0D}"/>
              </a:ext>
            </a:extLst>
          </p:cNvPr>
          <p:cNvSpPr txBox="1"/>
          <p:nvPr/>
        </p:nvSpPr>
        <p:spPr>
          <a:xfrm>
            <a:off x="883919" y="878473"/>
            <a:ext cx="3985260" cy="5693866"/>
          </a:xfrm>
          <a:prstGeom prst="rect">
            <a:avLst/>
          </a:prstGeom>
          <a:noFill/>
        </p:spPr>
        <p:txBody>
          <a:bodyPr wrap="square" rtlCol="0">
            <a:spAutoFit/>
          </a:bodyPr>
          <a:lstStyle/>
          <a:p>
            <a:r>
              <a:rPr lang="en-US" sz="2800" dirty="0">
                <a:latin typeface="Arial Black" panose="020B0A04020102020204" pitchFamily="34" charset="0"/>
              </a:rPr>
              <a:t>Declination is the difference between </a:t>
            </a:r>
            <a:r>
              <a:rPr lang="en-US" sz="2800" dirty="0">
                <a:solidFill>
                  <a:srgbClr val="FF0000"/>
                </a:solidFill>
                <a:latin typeface="Arial Black" panose="020B0A04020102020204" pitchFamily="34" charset="0"/>
              </a:rPr>
              <a:t>True North </a:t>
            </a:r>
            <a:r>
              <a:rPr lang="en-US" sz="2800" dirty="0">
                <a:latin typeface="Arial Black" panose="020B0A04020102020204" pitchFamily="34" charset="0"/>
              </a:rPr>
              <a:t>and Magnetic North (both differ from Grid North)</a:t>
            </a:r>
          </a:p>
          <a:p>
            <a:endParaRPr lang="en-US" sz="2800" dirty="0">
              <a:latin typeface="Arial Black" panose="020B0A04020102020204" pitchFamily="34" charset="0"/>
            </a:endParaRPr>
          </a:p>
          <a:p>
            <a:r>
              <a:rPr lang="en-US" sz="2800" dirty="0">
                <a:solidFill>
                  <a:srgbClr val="FF0000"/>
                </a:solidFill>
                <a:latin typeface="Arial Black" panose="020B0A04020102020204" pitchFamily="34" charset="0"/>
              </a:rPr>
              <a:t>Magnetic North </a:t>
            </a:r>
            <a:r>
              <a:rPr lang="en-US" sz="2800" dirty="0">
                <a:latin typeface="Arial Black" panose="020B0A04020102020204" pitchFamily="34" charset="0"/>
              </a:rPr>
              <a:t>changes with time!</a:t>
            </a:r>
          </a:p>
          <a:p>
            <a:endParaRPr lang="en-US" sz="2800" dirty="0">
              <a:latin typeface="Arial Black" panose="020B0A04020102020204" pitchFamily="34" charset="0"/>
            </a:endParaRPr>
          </a:p>
          <a:p>
            <a:r>
              <a:rPr lang="en-US" sz="2800" dirty="0">
                <a:latin typeface="Arial Black" panose="020B0A04020102020204" pitchFamily="34" charset="0"/>
              </a:rPr>
              <a:t>Coincided Sept 2019……</a:t>
            </a:r>
          </a:p>
          <a:p>
            <a:endParaRPr lang="en-US" sz="2800" dirty="0">
              <a:latin typeface="Arial Black" panose="020B0A04020102020204" pitchFamily="34" charset="0"/>
            </a:endParaRPr>
          </a:p>
        </p:txBody>
      </p:sp>
      <p:pic>
        <p:nvPicPr>
          <p:cNvPr id="10" name="Picture 9" descr="Diagram, venn diagram">
            <a:extLst>
              <a:ext uri="{FF2B5EF4-FFF2-40B4-BE49-F238E27FC236}">
                <a16:creationId xmlns:a16="http://schemas.microsoft.com/office/drawing/2014/main" id="{E2037FCA-0E2F-9621-B63F-CD0369F8D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309" y="117000"/>
            <a:ext cx="6070561" cy="6001184"/>
          </a:xfrm>
          <a:prstGeom prst="rect">
            <a:avLst/>
          </a:prstGeom>
        </p:spPr>
      </p:pic>
    </p:spTree>
    <p:extLst>
      <p:ext uri="{BB962C8B-B14F-4D97-AF65-F5344CB8AC3E}">
        <p14:creationId xmlns:p14="http://schemas.microsoft.com/office/powerpoint/2010/main" val="489596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67D24164-B28F-ABCD-8F7B-079136295947}"/>
              </a:ext>
            </a:extLst>
          </p:cNvPr>
          <p:cNvSpPr txBox="1"/>
          <p:nvPr/>
        </p:nvSpPr>
        <p:spPr>
          <a:xfrm>
            <a:off x="838200" y="1478508"/>
            <a:ext cx="10801350" cy="5262979"/>
          </a:xfrm>
          <a:prstGeom prst="rect">
            <a:avLst/>
          </a:prstGeom>
          <a:noFill/>
        </p:spPr>
        <p:txBody>
          <a:bodyPr wrap="square">
            <a:spAutoFit/>
          </a:bodyPr>
          <a:lstStyle/>
          <a:p>
            <a:r>
              <a:rPr lang="en-US" sz="2800" b="0" i="0" dirty="0">
                <a:solidFill>
                  <a:srgbClr val="FF0000"/>
                </a:solidFill>
                <a:effectLst/>
                <a:latin typeface="Arial Black" panose="020B0A04020102020204" pitchFamily="34" charset="0"/>
              </a:rPr>
              <a:t>True north </a:t>
            </a:r>
            <a:r>
              <a:rPr lang="en-US" sz="2800" b="0" i="0" dirty="0">
                <a:effectLst/>
                <a:latin typeface="Arial Black" panose="020B0A04020102020204" pitchFamily="34" charset="0"/>
              </a:rPr>
              <a:t>(geodetic north/ geographic north) is the direction along Earth's surface towards the geographic North Pole or True North Pole.</a:t>
            </a:r>
          </a:p>
          <a:p>
            <a:endParaRPr lang="en-US" sz="2800" dirty="0">
              <a:latin typeface="Arial Black" panose="020B0A04020102020204" pitchFamily="34" charset="0"/>
            </a:endParaRPr>
          </a:p>
          <a:p>
            <a:r>
              <a:rPr lang="en-US" sz="2800" b="0" i="0" dirty="0">
                <a:effectLst/>
                <a:latin typeface="Arial Black" panose="020B0A04020102020204" pitchFamily="34" charset="0"/>
              </a:rPr>
              <a:t>Compass error also occurs </a:t>
            </a:r>
            <a:r>
              <a:rPr lang="en-US" sz="2800" dirty="0">
                <a:latin typeface="Arial Black" panose="020B0A04020102020204" pitchFamily="34" charset="0"/>
              </a:rPr>
              <a:t>because of magnetic metals in planes, boats, cars etc.</a:t>
            </a:r>
            <a:endParaRPr lang="en-US" sz="2800" b="0" i="0" dirty="0">
              <a:effectLst/>
              <a:latin typeface="Arial Black" panose="020B0A04020102020204" pitchFamily="34" charset="0"/>
            </a:endParaRPr>
          </a:p>
          <a:p>
            <a:endParaRPr lang="en-US" sz="2800" dirty="0">
              <a:latin typeface="Arial Black" panose="020B0A04020102020204" pitchFamily="34" charset="0"/>
            </a:endParaRPr>
          </a:p>
          <a:p>
            <a:r>
              <a:rPr lang="en-US" sz="2800" dirty="0">
                <a:latin typeface="Arial Black" panose="020B0A04020102020204" pitchFamily="34" charset="0"/>
              </a:rPr>
              <a:t>Just to make matters worse </a:t>
            </a:r>
            <a:r>
              <a:rPr lang="en-US" sz="2800" dirty="0">
                <a:solidFill>
                  <a:srgbClr val="FF0000"/>
                </a:solidFill>
                <a:latin typeface="Arial Black" panose="020B0A04020102020204" pitchFamily="34" charset="0"/>
              </a:rPr>
              <a:t>Grid North </a:t>
            </a:r>
            <a:r>
              <a:rPr lang="en-US" sz="2800" dirty="0">
                <a:latin typeface="Arial Black" panose="020B0A04020102020204" pitchFamily="34" charset="0"/>
              </a:rPr>
              <a:t>doesn’t match either and refers to the alignment of grid lines on a map.</a:t>
            </a:r>
          </a:p>
          <a:p>
            <a:endParaRPr lang="en-US" sz="2800" dirty="0">
              <a:latin typeface="Arial Black" panose="020B0A04020102020204" pitchFamily="34" charset="0"/>
            </a:endParaRPr>
          </a:p>
          <a:p>
            <a:endParaRPr lang="en-GB" sz="2800" dirty="0">
              <a:latin typeface="Arial Black" panose="020B0A04020102020204" pitchFamily="34" charset="0"/>
            </a:endParaRPr>
          </a:p>
        </p:txBody>
      </p:sp>
    </p:spTree>
    <p:extLst>
      <p:ext uri="{BB962C8B-B14F-4D97-AF65-F5344CB8AC3E}">
        <p14:creationId xmlns:p14="http://schemas.microsoft.com/office/powerpoint/2010/main" val="1681648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Chart, background pattern&#10;&#10;Description automatically generated">
            <a:extLst>
              <a:ext uri="{FF2B5EF4-FFF2-40B4-BE49-F238E27FC236}">
                <a16:creationId xmlns:a16="http://schemas.microsoft.com/office/drawing/2014/main" id="{D96C3FA5-8B8B-1DE5-49D8-215574E27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07" y="765651"/>
            <a:ext cx="7200900" cy="5184648"/>
          </a:xfrm>
          <a:prstGeom prst="rect">
            <a:avLst/>
          </a:prstGeom>
        </p:spPr>
      </p:pic>
      <p:sp>
        <p:nvSpPr>
          <p:cNvPr id="9" name="TextBox 8">
            <a:extLst>
              <a:ext uri="{FF2B5EF4-FFF2-40B4-BE49-F238E27FC236}">
                <a16:creationId xmlns:a16="http://schemas.microsoft.com/office/drawing/2014/main" id="{4FA56CDA-2256-7B5B-A2D0-9E12AA19DC92}"/>
              </a:ext>
            </a:extLst>
          </p:cNvPr>
          <p:cNvSpPr txBox="1"/>
          <p:nvPr/>
        </p:nvSpPr>
        <p:spPr>
          <a:xfrm>
            <a:off x="7436514" y="1766232"/>
            <a:ext cx="6174712" cy="2677656"/>
          </a:xfrm>
          <a:prstGeom prst="rect">
            <a:avLst/>
          </a:prstGeom>
          <a:noFill/>
        </p:spPr>
        <p:txBody>
          <a:bodyPr wrap="square">
            <a:spAutoFit/>
          </a:bodyPr>
          <a:lstStyle/>
          <a:p>
            <a:r>
              <a:rPr lang="en-US" sz="2800" b="0" i="0" dirty="0">
                <a:solidFill>
                  <a:srgbClr val="212121"/>
                </a:solidFill>
                <a:effectLst/>
                <a:latin typeface="Arial Black" panose="020B0A04020102020204" pitchFamily="34" charset="0"/>
              </a:rPr>
              <a:t>If that wasn’t enough </a:t>
            </a:r>
          </a:p>
          <a:p>
            <a:r>
              <a:rPr lang="en-US" sz="2800" b="0" i="0" dirty="0">
                <a:solidFill>
                  <a:srgbClr val="212121"/>
                </a:solidFill>
                <a:effectLst/>
                <a:latin typeface="Arial Black" panose="020B0A04020102020204" pitchFamily="34" charset="0"/>
              </a:rPr>
              <a:t>the Earth’s </a:t>
            </a:r>
          </a:p>
          <a:p>
            <a:r>
              <a:rPr lang="en-US" sz="2800" b="0" i="0" dirty="0">
                <a:solidFill>
                  <a:srgbClr val="212121"/>
                </a:solidFill>
                <a:effectLst/>
                <a:latin typeface="Arial Black" panose="020B0A04020102020204" pitchFamily="34" charset="0"/>
              </a:rPr>
              <a:t>magnetic field is not </a:t>
            </a:r>
          </a:p>
          <a:p>
            <a:r>
              <a:rPr lang="en-US" sz="2800" b="0" i="0" dirty="0">
                <a:solidFill>
                  <a:srgbClr val="212121"/>
                </a:solidFill>
                <a:effectLst/>
                <a:latin typeface="Arial Black" panose="020B0A04020102020204" pitchFamily="34" charset="0"/>
              </a:rPr>
              <a:t>uniform across the </a:t>
            </a:r>
          </a:p>
          <a:p>
            <a:r>
              <a:rPr lang="en-US" sz="2800" b="0" i="0" dirty="0">
                <a:solidFill>
                  <a:srgbClr val="212121"/>
                </a:solidFill>
                <a:effectLst/>
                <a:latin typeface="Arial Black" panose="020B0A04020102020204" pitchFamily="34" charset="0"/>
              </a:rPr>
              <a:t>globe and dips and </a:t>
            </a:r>
          </a:p>
          <a:p>
            <a:r>
              <a:rPr lang="en-US" sz="2800" b="0" i="0" dirty="0">
                <a:solidFill>
                  <a:srgbClr val="212121"/>
                </a:solidFill>
                <a:effectLst/>
                <a:latin typeface="Arial Black" panose="020B0A04020102020204" pitchFamily="34" charset="0"/>
              </a:rPr>
              <a:t>Undulates!</a:t>
            </a:r>
            <a:endParaRPr lang="en-GB" sz="2800" dirty="0">
              <a:latin typeface="Arial Black" panose="020B0A04020102020204" pitchFamily="34" charset="0"/>
            </a:endParaRPr>
          </a:p>
        </p:txBody>
      </p:sp>
    </p:spTree>
    <p:extLst>
      <p:ext uri="{BB962C8B-B14F-4D97-AF65-F5344CB8AC3E}">
        <p14:creationId xmlns:p14="http://schemas.microsoft.com/office/powerpoint/2010/main" val="1486727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8"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8" name="Picture 7" descr="Text, letter">
            <a:extLst>
              <a:ext uri="{FF2B5EF4-FFF2-40B4-BE49-F238E27FC236}">
                <a16:creationId xmlns:a16="http://schemas.microsoft.com/office/drawing/2014/main" id="{1050DB4C-FAE9-3311-BE46-952473FA6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4526" y="2286000"/>
            <a:ext cx="8128000" cy="2286000"/>
          </a:xfrm>
          <a:prstGeom prst="rect">
            <a:avLst/>
          </a:prstGeom>
        </p:spPr>
      </p:pic>
      <p:pic>
        <p:nvPicPr>
          <p:cNvPr id="10" name="Picture 9" descr="A picture containing text, floor&#10;&#10;Description automatically generated">
            <a:extLst>
              <a:ext uri="{FF2B5EF4-FFF2-40B4-BE49-F238E27FC236}">
                <a16:creationId xmlns:a16="http://schemas.microsoft.com/office/drawing/2014/main" id="{01E1097D-6AF6-E05F-EC2B-BAAFFBDC88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16546" y="1031012"/>
            <a:ext cx="5746453" cy="4309839"/>
          </a:xfrm>
          <a:prstGeom prst="rect">
            <a:avLst/>
          </a:prstGeom>
        </p:spPr>
      </p:pic>
    </p:spTree>
    <p:extLst>
      <p:ext uri="{BB962C8B-B14F-4D97-AF65-F5344CB8AC3E}">
        <p14:creationId xmlns:p14="http://schemas.microsoft.com/office/powerpoint/2010/main" val="2372173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350B6AF5-EF12-D59A-4FBB-FD2D94425E5B}"/>
              </a:ext>
            </a:extLst>
          </p:cNvPr>
          <p:cNvSpPr txBox="1"/>
          <p:nvPr/>
        </p:nvSpPr>
        <p:spPr>
          <a:xfrm>
            <a:off x="561975" y="913070"/>
            <a:ext cx="10896600" cy="4832092"/>
          </a:xfrm>
          <a:prstGeom prst="rect">
            <a:avLst/>
          </a:prstGeom>
          <a:noFill/>
        </p:spPr>
        <p:txBody>
          <a:bodyPr wrap="square">
            <a:spAutoFit/>
          </a:bodyPr>
          <a:lstStyle/>
          <a:p>
            <a:r>
              <a:rPr lang="en-US" sz="2800" b="0" i="0" dirty="0">
                <a:solidFill>
                  <a:srgbClr val="212121"/>
                </a:solidFill>
                <a:effectLst/>
                <a:latin typeface="Arial Black" panose="020B0A04020102020204" pitchFamily="34" charset="0"/>
              </a:rPr>
              <a:t>So with a compass or other means of judging direction and an idea of speed we can work out our position relative to a starting point.</a:t>
            </a:r>
          </a:p>
          <a:p>
            <a:endParaRPr lang="en-US" sz="2800" dirty="0">
              <a:solidFill>
                <a:srgbClr val="212121"/>
              </a:solidFill>
              <a:latin typeface="Arial Black" panose="020B0A04020102020204" pitchFamily="34" charset="0"/>
            </a:endParaRPr>
          </a:p>
          <a:p>
            <a:r>
              <a:rPr lang="en-US" sz="2800" dirty="0">
                <a:solidFill>
                  <a:srgbClr val="212121"/>
                </a:solidFill>
                <a:latin typeface="Arial Black" panose="020B0A04020102020204" pitchFamily="34" charset="0"/>
              </a:rPr>
              <a:t>We use this method of dead reckoning in our everyday lives “Walk West on that street for 100 yards and the shop will be on your left”</a:t>
            </a:r>
          </a:p>
          <a:p>
            <a:endParaRPr lang="en-US" sz="2800" dirty="0">
              <a:solidFill>
                <a:srgbClr val="212121"/>
              </a:solidFill>
              <a:latin typeface="Arial Black" panose="020B0A04020102020204" pitchFamily="34" charset="0"/>
            </a:endParaRPr>
          </a:p>
          <a:p>
            <a:r>
              <a:rPr lang="en-US" sz="2800" dirty="0">
                <a:solidFill>
                  <a:srgbClr val="212121"/>
                </a:solidFill>
                <a:latin typeface="Arial Black" panose="020B0A04020102020204" pitchFamily="34" charset="0"/>
              </a:rPr>
              <a:t>Pirates probably did the same when burying treasure </a:t>
            </a:r>
            <a:r>
              <a:rPr lang="en-US" sz="2800" dirty="0">
                <a:solidFill>
                  <a:srgbClr val="212121"/>
                </a:solidFill>
                <a:latin typeface="Arial Black" panose="020B0A04020102020204" pitchFamily="34" charset="0"/>
                <a:sym typeface="Wingdings" panose="05000000000000000000" pitchFamily="2" charset="2"/>
              </a:rPr>
              <a:t>describing direction and distance from a fixed landmark on their treasure map………</a:t>
            </a:r>
            <a:endParaRPr lang="en-GB" sz="2800" dirty="0">
              <a:latin typeface="Arial Black" panose="020B0A04020102020204" pitchFamily="34" charset="0"/>
            </a:endParaRPr>
          </a:p>
        </p:txBody>
      </p:sp>
    </p:spTree>
    <p:extLst>
      <p:ext uri="{BB962C8B-B14F-4D97-AF65-F5344CB8AC3E}">
        <p14:creationId xmlns:p14="http://schemas.microsoft.com/office/powerpoint/2010/main" val="3917857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7"/>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DA52B776-28EE-E8A4-6E4E-EF6067B59324}"/>
              </a:ext>
            </a:extLst>
          </p:cNvPr>
          <p:cNvSpPr txBox="1"/>
          <p:nvPr/>
        </p:nvSpPr>
        <p:spPr>
          <a:xfrm>
            <a:off x="561975" y="1955691"/>
            <a:ext cx="11239500" cy="3108543"/>
          </a:xfrm>
          <a:prstGeom prst="rect">
            <a:avLst/>
          </a:prstGeom>
          <a:noFill/>
        </p:spPr>
        <p:txBody>
          <a:bodyPr wrap="square">
            <a:spAutoFit/>
          </a:bodyPr>
          <a:lstStyle/>
          <a:p>
            <a:r>
              <a:rPr lang="en-US" sz="2800" dirty="0">
                <a:solidFill>
                  <a:srgbClr val="121212"/>
                </a:solidFill>
                <a:latin typeface="Arial Black" panose="020B0A04020102020204" pitchFamily="34" charset="0"/>
              </a:rPr>
              <a:t>C</a:t>
            </a:r>
            <a:r>
              <a:rPr lang="en-US" sz="2800" b="0" i="0" dirty="0">
                <a:solidFill>
                  <a:srgbClr val="121212"/>
                </a:solidFill>
                <a:effectLst/>
                <a:latin typeface="Arial Black" panose="020B0A04020102020204" pitchFamily="34" charset="0"/>
              </a:rPr>
              <a:t>elestial navigation is a step up from dead reckoning using the position of stars, constellations, moon, sun, and horizon to calculate position. </a:t>
            </a:r>
          </a:p>
          <a:p>
            <a:endParaRPr lang="en-US" sz="2800" dirty="0">
              <a:solidFill>
                <a:srgbClr val="121212"/>
              </a:solidFill>
              <a:latin typeface="Arial Black" panose="020B0A04020102020204" pitchFamily="34" charset="0"/>
            </a:endParaRPr>
          </a:p>
          <a:p>
            <a:r>
              <a:rPr lang="en-US" sz="2800" b="0" i="0" dirty="0">
                <a:solidFill>
                  <a:srgbClr val="121212"/>
                </a:solidFill>
                <a:effectLst/>
                <a:latin typeface="Arial Black" panose="020B0A04020102020204" pitchFamily="34" charset="0"/>
              </a:rPr>
              <a:t>It is very useful on the open ocean, where there are no landmarks.</a:t>
            </a:r>
            <a:br>
              <a:rPr lang="en-US" sz="2800" dirty="0">
                <a:latin typeface="Arial Black" panose="020B0A04020102020204" pitchFamily="34" charset="0"/>
              </a:rPr>
            </a:br>
            <a:endParaRPr lang="en-GB" sz="2800" dirty="0">
              <a:latin typeface="Arial Black" panose="020B0A04020102020204" pitchFamily="34" charset="0"/>
            </a:endParaRPr>
          </a:p>
        </p:txBody>
      </p:sp>
    </p:spTree>
    <p:extLst>
      <p:ext uri="{BB962C8B-B14F-4D97-AF65-F5344CB8AC3E}">
        <p14:creationId xmlns:p14="http://schemas.microsoft.com/office/powerpoint/2010/main" val="872815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83" y="-503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Chart&#10;&#10;Description automatically generated">
            <a:extLst>
              <a:ext uri="{FF2B5EF4-FFF2-40B4-BE49-F238E27FC236}">
                <a16:creationId xmlns:a16="http://schemas.microsoft.com/office/drawing/2014/main" id="{21AB7C82-FD08-8EFB-0B1A-A9420363B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027" y="978314"/>
            <a:ext cx="5094907" cy="5063298"/>
          </a:xfrm>
          <a:prstGeom prst="rect">
            <a:avLst/>
          </a:prstGeom>
        </p:spPr>
      </p:pic>
      <p:pic>
        <p:nvPicPr>
          <p:cNvPr id="9" name="Picture 8" descr="A screenshot of a video game">
            <a:extLst>
              <a:ext uri="{FF2B5EF4-FFF2-40B4-BE49-F238E27FC236}">
                <a16:creationId xmlns:a16="http://schemas.microsoft.com/office/drawing/2014/main" id="{AC04F3CC-FBD7-BD12-E6E9-C585CC3CA3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4624" y="4553313"/>
            <a:ext cx="2755901" cy="1690286"/>
          </a:xfrm>
          <a:prstGeom prst="rect">
            <a:avLst/>
          </a:prstGeom>
        </p:spPr>
      </p:pic>
      <p:pic>
        <p:nvPicPr>
          <p:cNvPr id="11" name="Picture 10" descr="A close-up of a stethoscope&#10;&#10;Description automatically generated">
            <a:extLst>
              <a:ext uri="{FF2B5EF4-FFF2-40B4-BE49-F238E27FC236}">
                <a16:creationId xmlns:a16="http://schemas.microsoft.com/office/drawing/2014/main" id="{5882C5DF-FE4B-F968-C2C4-B88E34EA7A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0157" y="87313"/>
            <a:ext cx="1981200" cy="2228850"/>
          </a:xfrm>
          <a:prstGeom prst="rect">
            <a:avLst/>
          </a:prstGeom>
        </p:spPr>
      </p:pic>
      <p:sp>
        <p:nvSpPr>
          <p:cNvPr id="13" name="TextBox 12">
            <a:extLst>
              <a:ext uri="{FF2B5EF4-FFF2-40B4-BE49-F238E27FC236}">
                <a16:creationId xmlns:a16="http://schemas.microsoft.com/office/drawing/2014/main" id="{1D41C7C9-BDCF-AAB4-980F-EF43B9B8D421}"/>
              </a:ext>
            </a:extLst>
          </p:cNvPr>
          <p:cNvSpPr txBox="1"/>
          <p:nvPr/>
        </p:nvSpPr>
        <p:spPr>
          <a:xfrm>
            <a:off x="8362950" y="395689"/>
            <a:ext cx="3257550" cy="2246769"/>
          </a:xfrm>
          <a:prstGeom prst="rect">
            <a:avLst/>
          </a:prstGeom>
          <a:noFill/>
        </p:spPr>
        <p:txBody>
          <a:bodyPr wrap="square" rtlCol="0">
            <a:spAutoFit/>
          </a:bodyPr>
          <a:lstStyle/>
          <a:p>
            <a:r>
              <a:rPr lang="en-US" sz="2800" dirty="0">
                <a:latin typeface="Arial Black" panose="020B0A04020102020204" pitchFamily="34" charset="0"/>
              </a:rPr>
              <a:t>Big Dipper or</a:t>
            </a:r>
          </a:p>
          <a:p>
            <a:r>
              <a:rPr lang="en-US" sz="2800" dirty="0">
                <a:latin typeface="Arial Black" panose="020B0A04020102020204" pitchFamily="34" charset="0"/>
              </a:rPr>
              <a:t>Plough</a:t>
            </a:r>
          </a:p>
          <a:p>
            <a:endParaRPr lang="en-US" sz="2800" dirty="0">
              <a:latin typeface="Arial Black" panose="020B0A04020102020204" pitchFamily="34" charset="0"/>
            </a:endParaRPr>
          </a:p>
          <a:p>
            <a:r>
              <a:rPr lang="en-GB" sz="2800" b="1" i="0" dirty="0">
                <a:solidFill>
                  <a:srgbClr val="111111"/>
                </a:solidFill>
                <a:effectLst/>
                <a:latin typeface="Arial Black" panose="020B0A04020102020204" pitchFamily="34" charset="0"/>
              </a:rPr>
              <a:t>Constellation of  </a:t>
            </a:r>
            <a:r>
              <a:rPr lang="en-GB" sz="2800" b="1" i="0" u="sng" dirty="0">
                <a:solidFill>
                  <a:srgbClr val="111111"/>
                </a:solidFill>
                <a:effectLst/>
                <a:latin typeface="Arial Black" panose="020B0A04020102020204" pitchFamily="34" charset="0"/>
              </a:rPr>
              <a:t>Ursa Major</a:t>
            </a:r>
            <a:endParaRPr lang="en-GB" sz="2800" u="sng" dirty="0">
              <a:latin typeface="Arial Black" panose="020B0A04020102020204" pitchFamily="34" charset="0"/>
            </a:endParaRPr>
          </a:p>
        </p:txBody>
      </p:sp>
      <p:sp>
        <p:nvSpPr>
          <p:cNvPr id="17" name="TextBox 16">
            <a:extLst>
              <a:ext uri="{FF2B5EF4-FFF2-40B4-BE49-F238E27FC236}">
                <a16:creationId xmlns:a16="http://schemas.microsoft.com/office/drawing/2014/main" id="{C40190DC-7129-B68C-B276-A4176CFE78CD}"/>
              </a:ext>
            </a:extLst>
          </p:cNvPr>
          <p:cNvSpPr txBox="1"/>
          <p:nvPr/>
        </p:nvSpPr>
        <p:spPr>
          <a:xfrm>
            <a:off x="8128962" y="4487347"/>
            <a:ext cx="6172200" cy="954107"/>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The Southern Cross </a:t>
            </a:r>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The Crux</a:t>
            </a:r>
            <a:endParaRPr lang="en-GB" sz="2800" dirty="0">
              <a:latin typeface="Arial Black" panose="020B0A04020102020204" pitchFamily="34" charset="0"/>
            </a:endParaRPr>
          </a:p>
        </p:txBody>
      </p:sp>
    </p:spTree>
    <p:extLst>
      <p:ext uri="{BB962C8B-B14F-4D97-AF65-F5344CB8AC3E}">
        <p14:creationId xmlns:p14="http://schemas.microsoft.com/office/powerpoint/2010/main" val="129877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D1235736-7B3F-2D76-8BF8-7420530FD1E3}"/>
              </a:ext>
            </a:extLst>
          </p:cNvPr>
          <p:cNvSpPr txBox="1"/>
          <p:nvPr/>
        </p:nvSpPr>
        <p:spPr>
          <a:xfrm>
            <a:off x="1190625" y="923925"/>
            <a:ext cx="10296525" cy="4832092"/>
          </a:xfrm>
          <a:prstGeom prst="rect">
            <a:avLst/>
          </a:prstGeom>
          <a:noFill/>
        </p:spPr>
        <p:txBody>
          <a:bodyPr wrap="square" rtlCol="0">
            <a:spAutoFit/>
          </a:bodyPr>
          <a:lstStyle/>
          <a:p>
            <a:r>
              <a:rPr lang="en-US" sz="2800" dirty="0">
                <a:latin typeface="Arial Black" panose="020B0A04020102020204" pitchFamily="34" charset="0"/>
              </a:rPr>
              <a:t>Various methods to determine Longitude were used over the years such as observing Lunar Eclipses and comparing them with </a:t>
            </a:r>
            <a:r>
              <a:rPr lang="en-GB" sz="2800" b="0" i="0" dirty="0">
                <a:solidFill>
                  <a:srgbClr val="202122"/>
                </a:solidFill>
                <a:effectLst/>
                <a:latin typeface="Arial Black" panose="020B0A04020102020204" pitchFamily="34" charset="0"/>
              </a:rPr>
              <a:t>astronomical tables for reference. This proved to be highly inaccurate, Christopher Columbus tried this method on his voyages with huge errors.</a:t>
            </a:r>
          </a:p>
          <a:p>
            <a:endParaRPr lang="en-GB" sz="2800" b="0" i="0" dirty="0">
              <a:solidFill>
                <a:srgbClr val="202122"/>
              </a:solidFill>
              <a:effectLst/>
              <a:latin typeface="Arial Black" panose="020B0A04020102020204" pitchFamily="34" charset="0"/>
            </a:endParaRPr>
          </a:p>
          <a:p>
            <a:endParaRPr lang="en-GB" sz="2800" dirty="0">
              <a:solidFill>
                <a:srgbClr val="202122"/>
              </a:solidFill>
              <a:latin typeface="Arial Black" panose="020B0A04020102020204" pitchFamily="34" charset="0"/>
            </a:endParaRPr>
          </a:p>
          <a:p>
            <a:r>
              <a:rPr lang="en-GB" sz="2800" dirty="0">
                <a:solidFill>
                  <a:srgbClr val="202122"/>
                </a:solidFill>
                <a:latin typeface="Arial Black" panose="020B0A04020102020204" pitchFamily="34" charset="0"/>
              </a:rPr>
              <a:t>It was not until the advent of accurate clocks and the telescope that any accuracy could be guaranteed. </a:t>
            </a:r>
            <a:endParaRPr lang="en-GB" sz="2800" dirty="0">
              <a:latin typeface="Arial Black" panose="020B0A04020102020204" pitchFamily="34" charset="0"/>
            </a:endParaRPr>
          </a:p>
        </p:txBody>
      </p:sp>
    </p:spTree>
    <p:extLst>
      <p:ext uri="{BB962C8B-B14F-4D97-AF65-F5344CB8AC3E}">
        <p14:creationId xmlns:p14="http://schemas.microsoft.com/office/powerpoint/2010/main" val="1029182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A picture containing wall, indoor, clock, wooden&#10;&#10;Description automatically generated">
            <a:extLst>
              <a:ext uri="{FF2B5EF4-FFF2-40B4-BE49-F238E27FC236}">
                <a16:creationId xmlns:a16="http://schemas.microsoft.com/office/drawing/2014/main" id="{0D19C9D2-08F5-1F7D-3819-72EFA408B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525" y="200966"/>
            <a:ext cx="3386667" cy="6403550"/>
          </a:xfrm>
          <a:prstGeom prst="rect">
            <a:avLst/>
          </a:prstGeom>
        </p:spPr>
      </p:pic>
      <p:sp>
        <p:nvSpPr>
          <p:cNvPr id="9" name="TextBox 8">
            <a:extLst>
              <a:ext uri="{FF2B5EF4-FFF2-40B4-BE49-F238E27FC236}">
                <a16:creationId xmlns:a16="http://schemas.microsoft.com/office/drawing/2014/main" id="{3E9FB5BE-23BB-4B5C-5EA7-944AB0478369}"/>
              </a:ext>
            </a:extLst>
          </p:cNvPr>
          <p:cNvSpPr txBox="1"/>
          <p:nvPr/>
        </p:nvSpPr>
        <p:spPr>
          <a:xfrm>
            <a:off x="4418763" y="869282"/>
            <a:ext cx="6094324" cy="5262979"/>
          </a:xfrm>
          <a:prstGeom prst="rect">
            <a:avLst/>
          </a:prstGeom>
          <a:noFill/>
        </p:spPr>
        <p:txBody>
          <a:bodyPr wrap="square">
            <a:spAutoFit/>
          </a:bodyPr>
          <a:lstStyle/>
          <a:p>
            <a:r>
              <a:rPr lang="en-US" sz="2800" b="0" i="0" dirty="0">
                <a:solidFill>
                  <a:srgbClr val="202122"/>
                </a:solidFill>
                <a:effectLst/>
                <a:latin typeface="Arial Black" panose="020B0A04020102020204" pitchFamily="34" charset="0"/>
              </a:rPr>
              <a:t>From its invention in 1656 by </a:t>
            </a:r>
            <a:r>
              <a:rPr lang="en-US" sz="2800" b="0" i="0" u="none" strike="noStrike" dirty="0">
                <a:effectLst/>
                <a:latin typeface="Arial Black" panose="020B0A04020102020204" pitchFamily="34" charset="0"/>
                <a:hlinkClick r:id="rId4" tooltip="Christiaan Huygens">
                  <a:extLst>
                    <a:ext uri="{A12FA001-AC4F-418D-AE19-62706E023703}">
                      <ahyp:hlinkClr xmlns:ahyp="http://schemas.microsoft.com/office/drawing/2018/hyperlinkcolor" val="tx"/>
                    </a:ext>
                  </a:extLst>
                </a:hlinkClick>
              </a:rPr>
              <a:t>Christiaan Huygens</a:t>
            </a:r>
            <a:r>
              <a:rPr lang="en-US" sz="2800" b="0" i="0" dirty="0">
                <a:effectLst/>
                <a:latin typeface="Arial Black" panose="020B0A04020102020204" pitchFamily="34" charset="0"/>
              </a:rPr>
              <a:t>, inspired by </a:t>
            </a:r>
            <a:r>
              <a:rPr lang="en-US" sz="2800" b="0" i="0" u="none" strike="noStrike" dirty="0">
                <a:effectLst/>
                <a:latin typeface="Arial Black" panose="020B0A04020102020204" pitchFamily="34" charset="0"/>
                <a:hlinkClick r:id="rId5" tooltip="Galileo Galilei">
                  <a:extLst>
                    <a:ext uri="{A12FA001-AC4F-418D-AE19-62706E023703}">
                      <ahyp:hlinkClr xmlns:ahyp="http://schemas.microsoft.com/office/drawing/2018/hyperlinkcolor" val="tx"/>
                    </a:ext>
                  </a:extLst>
                </a:hlinkClick>
              </a:rPr>
              <a:t>Galileo Galilei</a:t>
            </a:r>
            <a:r>
              <a:rPr lang="en-US" sz="2800" b="0" i="0" dirty="0">
                <a:effectLst/>
                <a:latin typeface="Arial Black" panose="020B0A04020102020204" pitchFamily="34" charset="0"/>
              </a:rPr>
              <a:t>, until the 1930s, the pendulum clock was the world's most </a:t>
            </a:r>
            <a:r>
              <a:rPr lang="en-US" sz="2800" b="0" i="0" dirty="0">
                <a:solidFill>
                  <a:srgbClr val="202122"/>
                </a:solidFill>
                <a:effectLst/>
                <a:latin typeface="Arial Black" panose="020B0A04020102020204" pitchFamily="34" charset="0"/>
              </a:rPr>
              <a:t>precise timekeeper. </a:t>
            </a:r>
          </a:p>
          <a:p>
            <a:endParaRPr lang="en-US" sz="2800" dirty="0">
              <a:solidFill>
                <a:srgbClr val="202122"/>
              </a:solidFill>
              <a:latin typeface="Arial Black" panose="020B0A04020102020204" pitchFamily="34" charset="0"/>
            </a:endParaRPr>
          </a:p>
          <a:p>
            <a:r>
              <a:rPr lang="en-US" sz="2800" dirty="0">
                <a:solidFill>
                  <a:srgbClr val="202122"/>
                </a:solidFill>
                <a:latin typeface="Arial Black" panose="020B0A04020102020204" pitchFamily="34" charset="0"/>
              </a:rPr>
              <a:t>Precision is relative, early pendulum clocks were accurate to about 10 seconds a day. Still a 30 fold improvement on early clocks!</a:t>
            </a:r>
            <a:endParaRPr lang="en-GB" sz="2800" dirty="0">
              <a:latin typeface="Arial Black" panose="020B0A04020102020204" pitchFamily="34" charset="0"/>
            </a:endParaRPr>
          </a:p>
        </p:txBody>
      </p:sp>
    </p:spTree>
    <p:extLst>
      <p:ext uri="{BB962C8B-B14F-4D97-AF65-F5344CB8AC3E}">
        <p14:creationId xmlns:p14="http://schemas.microsoft.com/office/powerpoint/2010/main" val="3045540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43AB24F5-E279-341E-4AC1-5BF78EEB1FE0}"/>
              </a:ext>
            </a:extLst>
          </p:cNvPr>
          <p:cNvSpPr txBox="1"/>
          <p:nvPr/>
        </p:nvSpPr>
        <p:spPr>
          <a:xfrm>
            <a:off x="1397000" y="1600200"/>
            <a:ext cx="9398000" cy="2677656"/>
          </a:xfrm>
          <a:prstGeom prst="rect">
            <a:avLst/>
          </a:prstGeom>
          <a:noFill/>
        </p:spPr>
        <p:txBody>
          <a:bodyPr wrap="square" rtlCol="0">
            <a:spAutoFit/>
          </a:bodyPr>
          <a:lstStyle/>
          <a:p>
            <a:r>
              <a:rPr lang="en-US" sz="2800" b="0" i="0" dirty="0">
                <a:solidFill>
                  <a:srgbClr val="202122"/>
                </a:solidFill>
                <a:effectLst/>
                <a:latin typeface="Arial Black" panose="020B0A04020102020204" pitchFamily="34" charset="0"/>
              </a:rPr>
              <a:t>From the start, Huygens intended his clocks to be used for determination of longitude at sea. However, pendulum clocks did not tolerate the motion of a ship sufficiently well, and after a series of trials he decided that other approaches would be needed</a:t>
            </a:r>
            <a:endParaRPr lang="en-GB" sz="2800" dirty="0">
              <a:latin typeface="Arial Black" panose="020B0A04020102020204" pitchFamily="34" charset="0"/>
            </a:endParaRPr>
          </a:p>
        </p:txBody>
      </p:sp>
    </p:spTree>
    <p:extLst>
      <p:ext uri="{BB962C8B-B14F-4D97-AF65-F5344CB8AC3E}">
        <p14:creationId xmlns:p14="http://schemas.microsoft.com/office/powerpoint/2010/main" val="1635055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171"/>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9" name="TextBox 8">
            <a:extLst>
              <a:ext uri="{FF2B5EF4-FFF2-40B4-BE49-F238E27FC236}">
                <a16:creationId xmlns:a16="http://schemas.microsoft.com/office/drawing/2014/main" id="{CEFCA68E-475C-3DB8-1C6D-9F007266C82B}"/>
              </a:ext>
            </a:extLst>
          </p:cNvPr>
          <p:cNvSpPr txBox="1"/>
          <p:nvPr/>
        </p:nvSpPr>
        <p:spPr>
          <a:xfrm>
            <a:off x="7633878" y="581025"/>
            <a:ext cx="3796122" cy="5262979"/>
          </a:xfrm>
          <a:prstGeom prst="rect">
            <a:avLst/>
          </a:prstGeom>
          <a:noFill/>
        </p:spPr>
        <p:txBody>
          <a:bodyPr wrap="square">
            <a:spAutoFit/>
          </a:bodyPr>
          <a:lstStyle/>
          <a:p>
            <a:r>
              <a:rPr lang="en-GB" sz="2400" dirty="0">
                <a:solidFill>
                  <a:srgbClr val="202122"/>
                </a:solidFill>
                <a:latin typeface="Arial Black" panose="020B0A04020102020204" pitchFamily="34" charset="0"/>
              </a:rPr>
              <a:t>A</a:t>
            </a:r>
            <a:r>
              <a:rPr lang="en-GB" sz="2400" b="0" i="0" dirty="0">
                <a:solidFill>
                  <a:srgbClr val="202122"/>
                </a:solidFill>
                <a:effectLst/>
                <a:latin typeface="Arial Black" panose="020B0A04020102020204" pitchFamily="34" charset="0"/>
              </a:rPr>
              <a:t>round 1660 the balance spring method of maintain the accuracy of clocks and watches was invented leading to vast improvements in time keeping. (0.5S/Day)</a:t>
            </a:r>
          </a:p>
          <a:p>
            <a:endParaRPr lang="en-GB" sz="2400" dirty="0">
              <a:solidFill>
                <a:srgbClr val="202122"/>
              </a:solidFill>
              <a:latin typeface="Arial Black" panose="020B0A04020102020204" pitchFamily="34" charset="0"/>
            </a:endParaRPr>
          </a:p>
          <a:p>
            <a:r>
              <a:rPr lang="en-GB" sz="2400" dirty="0">
                <a:solidFill>
                  <a:srgbClr val="202122"/>
                </a:solidFill>
                <a:latin typeface="Arial Black" panose="020B0A04020102020204" pitchFamily="34" charset="0"/>
              </a:rPr>
              <a:t>As an aside modern atomic clocks have an error of 1S/100M Years….</a:t>
            </a:r>
            <a:endParaRPr lang="en-GB" sz="2400" dirty="0">
              <a:latin typeface="Arial Black" panose="020B0A04020102020204" pitchFamily="34" charset="0"/>
            </a:endParaRPr>
          </a:p>
        </p:txBody>
      </p:sp>
      <p:pic>
        <p:nvPicPr>
          <p:cNvPr id="10" name="Picture 9" descr="A picture containing indoor, metal, kitchenware">
            <a:extLst>
              <a:ext uri="{FF2B5EF4-FFF2-40B4-BE49-F238E27FC236}">
                <a16:creationId xmlns:a16="http://schemas.microsoft.com/office/drawing/2014/main" id="{B3F012D0-73B3-BE38-F4E5-9D01C5FF0C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081" y="571500"/>
            <a:ext cx="7337716" cy="5520485"/>
          </a:xfrm>
          <a:prstGeom prst="rect">
            <a:avLst/>
          </a:prstGeom>
        </p:spPr>
      </p:pic>
    </p:spTree>
    <p:extLst>
      <p:ext uri="{BB962C8B-B14F-4D97-AF65-F5344CB8AC3E}">
        <p14:creationId xmlns:p14="http://schemas.microsoft.com/office/powerpoint/2010/main" val="85483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8" name="Picture 7" descr="A picture containing watch, indoor">
            <a:extLst>
              <a:ext uri="{FF2B5EF4-FFF2-40B4-BE49-F238E27FC236}">
                <a16:creationId xmlns:a16="http://schemas.microsoft.com/office/drawing/2014/main" id="{DE975452-F223-E150-E234-AA1E1934F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783" y="320159"/>
            <a:ext cx="6595653" cy="6099691"/>
          </a:xfrm>
          <a:prstGeom prst="rect">
            <a:avLst/>
          </a:prstGeom>
        </p:spPr>
      </p:pic>
    </p:spTree>
    <p:extLst>
      <p:ext uri="{BB962C8B-B14F-4D97-AF65-F5344CB8AC3E}">
        <p14:creationId xmlns:p14="http://schemas.microsoft.com/office/powerpoint/2010/main" val="3173467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1D26C846-C79F-DAF5-2D8F-E27A0C04ADF1}"/>
              </a:ext>
            </a:extLst>
          </p:cNvPr>
          <p:cNvSpPr txBox="1"/>
          <p:nvPr/>
        </p:nvSpPr>
        <p:spPr>
          <a:xfrm>
            <a:off x="1181100" y="1228397"/>
            <a:ext cx="9486900" cy="4401205"/>
          </a:xfrm>
          <a:prstGeom prst="rect">
            <a:avLst/>
          </a:prstGeom>
          <a:noFill/>
        </p:spPr>
        <p:txBody>
          <a:bodyPr wrap="square">
            <a:spAutoFit/>
          </a:bodyPr>
          <a:lstStyle/>
          <a:p>
            <a:r>
              <a:rPr lang="en-US" sz="2800" b="0" i="0" dirty="0">
                <a:effectLst/>
                <a:latin typeface="Arial Black" panose="020B0A04020102020204" pitchFamily="34" charset="0"/>
              </a:rPr>
              <a:t>In 1609 </a:t>
            </a:r>
            <a:r>
              <a:rPr lang="en-US" sz="2800" b="0" i="0" u="none" strike="noStrike" dirty="0">
                <a:effectLst/>
                <a:latin typeface="Arial Black" panose="020B0A04020102020204" pitchFamily="34" charset="0"/>
                <a:hlinkClick r:id="rId3" tooltip="Galileo Galilei">
                  <a:extLst>
                    <a:ext uri="{A12FA001-AC4F-418D-AE19-62706E023703}">
                      <ahyp:hlinkClr xmlns:ahyp="http://schemas.microsoft.com/office/drawing/2018/hyperlinkcolor" val="tx"/>
                    </a:ext>
                  </a:extLst>
                </a:hlinkClick>
              </a:rPr>
              <a:t>Galileo</a:t>
            </a:r>
            <a:r>
              <a:rPr lang="en-US" sz="2800" b="0" i="0" dirty="0">
                <a:effectLst/>
                <a:latin typeface="Arial Black" panose="020B0A04020102020204" pitchFamily="34" charset="0"/>
              </a:rPr>
              <a:t>  made his first telescope. </a:t>
            </a:r>
          </a:p>
          <a:p>
            <a:endParaRPr lang="en-US" sz="2800" dirty="0">
              <a:latin typeface="Arial Black" panose="020B0A04020102020204" pitchFamily="34" charset="0"/>
            </a:endParaRPr>
          </a:p>
          <a:p>
            <a:r>
              <a:rPr lang="en-US" sz="2800" b="0" i="0" dirty="0">
                <a:effectLst/>
                <a:latin typeface="Arial Black" panose="020B0A04020102020204" pitchFamily="34" charset="0"/>
              </a:rPr>
              <a:t>He began a series of astronomical discoveries that included the satellites of Jupiter.</a:t>
            </a:r>
          </a:p>
          <a:p>
            <a:endParaRPr lang="en-US" sz="2800" dirty="0">
              <a:latin typeface="Arial Black" panose="020B0A04020102020204" pitchFamily="34" charset="0"/>
            </a:endParaRPr>
          </a:p>
          <a:p>
            <a:r>
              <a:rPr lang="en-US" sz="2800" b="0" i="0" dirty="0">
                <a:effectLst/>
                <a:latin typeface="Arial Black" panose="020B0A04020102020204" pitchFamily="34" charset="0"/>
              </a:rPr>
              <a:t>Improvements in optics, calibrated mountings, optical grids, and micrometers increased the range of events that could be accurately observed to determine longitude.</a:t>
            </a:r>
          </a:p>
          <a:p>
            <a:endParaRPr lang="en-US" sz="2800" dirty="0">
              <a:latin typeface="Arial Black" panose="020B0A04020102020204" pitchFamily="34" charset="0"/>
            </a:endParaRPr>
          </a:p>
        </p:txBody>
      </p:sp>
    </p:spTree>
    <p:extLst>
      <p:ext uri="{BB962C8B-B14F-4D97-AF65-F5344CB8AC3E}">
        <p14:creationId xmlns:p14="http://schemas.microsoft.com/office/powerpoint/2010/main" val="1073750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A picture containing weapon&#10;&#10;Description automatically generated">
            <a:extLst>
              <a:ext uri="{FF2B5EF4-FFF2-40B4-BE49-F238E27FC236}">
                <a16:creationId xmlns:a16="http://schemas.microsoft.com/office/drawing/2014/main" id="{CE919B9B-B4FA-B886-CF6D-4259E84C7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050" y="896128"/>
            <a:ext cx="4076700" cy="5411819"/>
          </a:xfrm>
          <a:prstGeom prst="rect">
            <a:avLst/>
          </a:prstGeom>
        </p:spPr>
      </p:pic>
      <p:sp>
        <p:nvSpPr>
          <p:cNvPr id="9" name="TextBox 8">
            <a:extLst>
              <a:ext uri="{FF2B5EF4-FFF2-40B4-BE49-F238E27FC236}">
                <a16:creationId xmlns:a16="http://schemas.microsoft.com/office/drawing/2014/main" id="{B91A85C7-AB96-9B00-493E-86F493FC089F}"/>
              </a:ext>
            </a:extLst>
          </p:cNvPr>
          <p:cNvSpPr txBox="1"/>
          <p:nvPr/>
        </p:nvSpPr>
        <p:spPr>
          <a:xfrm>
            <a:off x="5724525" y="1479021"/>
            <a:ext cx="6172200" cy="4401205"/>
          </a:xfrm>
          <a:prstGeom prst="rect">
            <a:avLst/>
          </a:prstGeom>
          <a:noFill/>
        </p:spPr>
        <p:txBody>
          <a:bodyPr wrap="square">
            <a:spAutoFit/>
          </a:bodyPr>
          <a:lstStyle/>
          <a:p>
            <a:r>
              <a:rPr lang="en-US" sz="2800" u="sng" dirty="0">
                <a:latin typeface="Arial Black" panose="020B0A04020102020204" pitchFamily="34" charset="0"/>
              </a:rPr>
              <a:t>These gave rise to the sextant!</a:t>
            </a:r>
          </a:p>
          <a:p>
            <a:endParaRPr lang="en-US" sz="2800" u="sng" dirty="0">
              <a:latin typeface="Arial Black" panose="020B0A04020102020204" pitchFamily="34" charset="0"/>
            </a:endParaRPr>
          </a:p>
          <a:p>
            <a:r>
              <a:rPr lang="en-US" sz="2800" dirty="0">
                <a:latin typeface="Arial Black" panose="020B0A04020102020204" pitchFamily="34" charset="0"/>
              </a:rPr>
              <a:t>This combined with an accurate way of determining the time allowed the accurate measurement of Longitude.</a:t>
            </a:r>
          </a:p>
          <a:p>
            <a:endParaRPr lang="en-US" sz="2800" dirty="0">
              <a:latin typeface="Arial Black" panose="020B0A04020102020204" pitchFamily="34" charset="0"/>
            </a:endParaRPr>
          </a:p>
          <a:p>
            <a:r>
              <a:rPr lang="en-US" sz="2800" dirty="0">
                <a:latin typeface="Arial Black" panose="020B0A04020102020204" pitchFamily="34" charset="0"/>
              </a:rPr>
              <a:t>Used to precisely measure angle between objects.</a:t>
            </a:r>
            <a:endParaRPr lang="en-GB" sz="2800" dirty="0">
              <a:latin typeface="Arial Black" panose="020B0A04020102020204" pitchFamily="34" charset="0"/>
            </a:endParaRPr>
          </a:p>
        </p:txBody>
      </p:sp>
    </p:spTree>
    <p:extLst>
      <p:ext uri="{BB962C8B-B14F-4D97-AF65-F5344CB8AC3E}">
        <p14:creationId xmlns:p14="http://schemas.microsoft.com/office/powerpoint/2010/main" val="3956034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F8C8C29B-0A3E-D867-27C8-699DD4E86FB6}"/>
              </a:ext>
            </a:extLst>
          </p:cNvPr>
          <p:cNvSpPr txBox="1"/>
          <p:nvPr/>
        </p:nvSpPr>
        <p:spPr>
          <a:xfrm>
            <a:off x="714375" y="695325"/>
            <a:ext cx="10086975" cy="4401205"/>
          </a:xfrm>
          <a:prstGeom prst="rect">
            <a:avLst/>
          </a:prstGeom>
          <a:noFill/>
        </p:spPr>
        <p:txBody>
          <a:bodyPr wrap="square">
            <a:spAutoFit/>
          </a:bodyPr>
          <a:lstStyle/>
          <a:p>
            <a:r>
              <a:rPr lang="en-US" sz="2800" b="0" i="0" dirty="0">
                <a:solidFill>
                  <a:srgbClr val="202122"/>
                </a:solidFill>
                <a:effectLst/>
                <a:latin typeface="Arial Black" panose="020B0A04020102020204" pitchFamily="34" charset="0"/>
              </a:rPr>
              <a:t> Steps to determine Longitude:</a:t>
            </a:r>
          </a:p>
          <a:p>
            <a:endParaRPr lang="en-US" sz="2800" dirty="0">
              <a:solidFill>
                <a:srgbClr val="202122"/>
              </a:solidFill>
              <a:latin typeface="Arial Black" panose="020B0A04020102020204" pitchFamily="34" charset="0"/>
            </a:endParaRPr>
          </a:p>
          <a:p>
            <a:r>
              <a:rPr lang="en-US" sz="2800" b="0" i="0" dirty="0">
                <a:solidFill>
                  <a:srgbClr val="202122"/>
                </a:solidFill>
                <a:effectLst/>
                <a:latin typeface="Arial Black" panose="020B0A04020102020204" pitchFamily="34" charset="0"/>
              </a:rPr>
              <a:t>Determine an absolute time </a:t>
            </a:r>
            <a:r>
              <a:rPr lang="en-US" sz="2800" dirty="0">
                <a:solidFill>
                  <a:srgbClr val="202122"/>
                </a:solidFill>
                <a:latin typeface="Arial Black" panose="020B0A04020102020204" pitchFamily="34" charset="0"/>
              </a:rPr>
              <a:t>of</a:t>
            </a:r>
            <a:r>
              <a:rPr lang="en-US" sz="2800" b="0" i="0" dirty="0">
                <a:solidFill>
                  <a:srgbClr val="202122"/>
                </a:solidFill>
                <a:effectLst/>
                <a:latin typeface="Arial Black" panose="020B0A04020102020204" pitchFamily="34" charset="0"/>
              </a:rPr>
              <a:t> an event (UTC/GMT)</a:t>
            </a:r>
          </a:p>
          <a:p>
            <a:endParaRPr lang="en-US" sz="2800" dirty="0">
              <a:solidFill>
                <a:srgbClr val="202122"/>
              </a:solidFill>
              <a:latin typeface="Arial Black" panose="020B0A04020102020204" pitchFamily="34" charset="0"/>
            </a:endParaRPr>
          </a:p>
          <a:p>
            <a:r>
              <a:rPr lang="en-US" sz="2800" b="0" i="0" dirty="0">
                <a:solidFill>
                  <a:srgbClr val="202122"/>
                </a:solidFill>
                <a:effectLst/>
                <a:latin typeface="Arial Black" panose="020B0A04020102020204" pitchFamily="34" charset="0"/>
              </a:rPr>
              <a:t>Compare the corresponding local time (Ignore BST e</a:t>
            </a:r>
            <a:r>
              <a:rPr lang="en-US" sz="2800" dirty="0">
                <a:solidFill>
                  <a:srgbClr val="202122"/>
                </a:solidFill>
                <a:latin typeface="Arial Black" panose="020B0A04020102020204" pitchFamily="34" charset="0"/>
              </a:rPr>
              <a:t>tc</a:t>
            </a:r>
            <a:r>
              <a:rPr lang="en-US" sz="2800" b="0" i="0" dirty="0">
                <a:solidFill>
                  <a:srgbClr val="202122"/>
                </a:solidFill>
                <a:effectLst/>
                <a:latin typeface="Arial Black" panose="020B0A04020102020204" pitchFamily="34" charset="0"/>
              </a:rPr>
              <a:t>.)</a:t>
            </a:r>
          </a:p>
          <a:p>
            <a:endParaRPr lang="en-US" sz="2800" dirty="0">
              <a:solidFill>
                <a:srgbClr val="202122"/>
              </a:solidFill>
              <a:latin typeface="Arial Black" panose="020B0A04020102020204" pitchFamily="34" charset="0"/>
            </a:endParaRPr>
          </a:p>
          <a:p>
            <a:r>
              <a:rPr lang="en-US" sz="2800" b="0" i="0" dirty="0">
                <a:solidFill>
                  <a:srgbClr val="202122"/>
                </a:solidFill>
                <a:effectLst/>
                <a:latin typeface="Arial Black" panose="020B0A04020102020204" pitchFamily="34" charset="0"/>
              </a:rPr>
              <a:t>Each hour of difference of local time corresponds to a 15 degrees change of longitude (360 degrees divided by 24 hours).</a:t>
            </a:r>
            <a:endParaRPr lang="en-GB" sz="2800" dirty="0">
              <a:latin typeface="Arial Black" panose="020B0A04020102020204" pitchFamily="34" charset="0"/>
            </a:endParaRPr>
          </a:p>
        </p:txBody>
      </p:sp>
    </p:spTree>
    <p:extLst>
      <p:ext uri="{BB962C8B-B14F-4D97-AF65-F5344CB8AC3E}">
        <p14:creationId xmlns:p14="http://schemas.microsoft.com/office/powerpoint/2010/main" val="376310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6A16B4F6-9C34-29C8-0D6C-F6717809A112}"/>
              </a:ext>
            </a:extLst>
          </p:cNvPr>
          <p:cNvSpPr txBox="1"/>
          <p:nvPr/>
        </p:nvSpPr>
        <p:spPr>
          <a:xfrm>
            <a:off x="619126" y="457201"/>
            <a:ext cx="10210800" cy="6124754"/>
          </a:xfrm>
          <a:prstGeom prst="rect">
            <a:avLst/>
          </a:prstGeom>
          <a:noFill/>
        </p:spPr>
        <p:txBody>
          <a:bodyPr wrap="square" rtlCol="0">
            <a:spAutoFit/>
          </a:bodyPr>
          <a:lstStyle/>
          <a:p>
            <a:r>
              <a:rPr lang="en-US" sz="2800" dirty="0">
                <a:latin typeface="Arial Black" panose="020B0A04020102020204" pitchFamily="34" charset="0"/>
              </a:rPr>
              <a:t>This is a massive simplification of the process and omits any consideration of the issues involved:</a:t>
            </a:r>
          </a:p>
          <a:p>
            <a:endParaRPr lang="en-US" sz="2800" dirty="0">
              <a:latin typeface="Arial Black" panose="020B0A04020102020204" pitchFamily="34" charset="0"/>
            </a:endParaRPr>
          </a:p>
          <a:p>
            <a:r>
              <a:rPr lang="en-US" sz="2800" dirty="0">
                <a:latin typeface="Arial Black" panose="020B0A04020102020204" pitchFamily="34" charset="0"/>
              </a:rPr>
              <a:t>How do you determine Absolute time?</a:t>
            </a:r>
          </a:p>
          <a:p>
            <a:endParaRPr lang="en-US" sz="2800" dirty="0">
              <a:latin typeface="Arial Black" panose="020B0A04020102020204" pitchFamily="34" charset="0"/>
            </a:endParaRPr>
          </a:p>
          <a:p>
            <a:r>
              <a:rPr lang="en-US" sz="2800" dirty="0">
                <a:latin typeface="Arial Black" panose="020B0A04020102020204" pitchFamily="34" charset="0"/>
              </a:rPr>
              <a:t>How do you ensure everyone has the correct absolute time?</a:t>
            </a:r>
          </a:p>
          <a:p>
            <a:endParaRPr lang="en-US" sz="2800" dirty="0">
              <a:latin typeface="Arial Black" panose="020B0A04020102020204" pitchFamily="34" charset="0"/>
            </a:endParaRPr>
          </a:p>
          <a:p>
            <a:r>
              <a:rPr lang="en-US" sz="2800" dirty="0">
                <a:latin typeface="Arial Black" panose="020B0A04020102020204" pitchFamily="34" charset="0"/>
              </a:rPr>
              <a:t>Developments in wired and wireless telegraphy helped to ensure standardization by the use of time signals.</a:t>
            </a:r>
          </a:p>
          <a:p>
            <a:endParaRPr lang="en-GB" sz="2800" dirty="0">
              <a:latin typeface="Arial Black" panose="020B0A04020102020204" pitchFamily="34" charset="0"/>
            </a:endParaRPr>
          </a:p>
          <a:p>
            <a:r>
              <a:rPr lang="en-US" sz="2800" dirty="0">
                <a:hlinkClick r:id="rId3"/>
              </a:rPr>
              <a:t>WWV Time Station 1 Hour Full Cycle - No Loop Radio ASMR - YouTube</a:t>
            </a:r>
            <a:endParaRPr lang="en-US" sz="2800" dirty="0">
              <a:latin typeface="Arial Black" panose="020B0A04020102020204" pitchFamily="34" charset="0"/>
            </a:endParaRPr>
          </a:p>
        </p:txBody>
      </p:sp>
    </p:spTree>
    <p:extLst>
      <p:ext uri="{BB962C8B-B14F-4D97-AF65-F5344CB8AC3E}">
        <p14:creationId xmlns:p14="http://schemas.microsoft.com/office/powerpoint/2010/main" val="3006220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27EB15B5-BC89-FAC6-9501-534EF30DD061}"/>
              </a:ext>
            </a:extLst>
          </p:cNvPr>
          <p:cNvSpPr txBox="1"/>
          <p:nvPr/>
        </p:nvSpPr>
        <p:spPr>
          <a:xfrm>
            <a:off x="1047750" y="1266825"/>
            <a:ext cx="9791700" cy="5262979"/>
          </a:xfrm>
          <a:prstGeom prst="rect">
            <a:avLst/>
          </a:prstGeom>
          <a:noFill/>
        </p:spPr>
        <p:txBody>
          <a:bodyPr wrap="square" rtlCol="0">
            <a:spAutoFit/>
          </a:bodyPr>
          <a:lstStyle/>
          <a:p>
            <a:r>
              <a:rPr lang="en-US" sz="2800" dirty="0">
                <a:latin typeface="Arial Black" panose="020B0A04020102020204" pitchFamily="34" charset="0"/>
              </a:rPr>
              <a:t>The advent of wireless telegraphy paved the way for vast improvements in navigational accuracy.</a:t>
            </a:r>
          </a:p>
          <a:p>
            <a:endParaRPr lang="en-US" sz="2800" dirty="0">
              <a:latin typeface="Arial Black" panose="020B0A04020102020204" pitchFamily="34" charset="0"/>
            </a:endParaRPr>
          </a:p>
          <a:p>
            <a:r>
              <a:rPr lang="en-US" sz="2800" dirty="0">
                <a:latin typeface="Arial Black" panose="020B0A04020102020204" pitchFamily="34" charset="0"/>
              </a:rPr>
              <a:t>Direction finding……..</a:t>
            </a:r>
          </a:p>
          <a:p>
            <a:endParaRPr lang="en-US" sz="2800" dirty="0">
              <a:latin typeface="Arial Black" panose="020B0A04020102020204" pitchFamily="34" charset="0"/>
            </a:endParaRPr>
          </a:p>
          <a:p>
            <a:r>
              <a:rPr lang="en-US" sz="2800" dirty="0">
                <a:latin typeface="Arial Black" panose="020B0A04020102020204" pitchFamily="34" charset="0"/>
              </a:rPr>
              <a:t>The principle should be very familiar to anyone who has used a MW (Medium Wave) radio where the radio has to be turned to get the best signal because it contains a directional antenna using a ferrite rod.</a:t>
            </a:r>
          </a:p>
          <a:p>
            <a:endParaRPr lang="en-US" sz="2800" dirty="0">
              <a:latin typeface="Arial Black" panose="020B0A04020102020204" pitchFamily="34" charset="0"/>
            </a:endParaRPr>
          </a:p>
          <a:p>
            <a:r>
              <a:rPr lang="en-US" sz="2800" dirty="0">
                <a:latin typeface="Arial Black" panose="020B0A04020102020204" pitchFamily="34" charset="0"/>
              </a:rPr>
              <a:t> </a:t>
            </a:r>
            <a:endParaRPr lang="en-GB" sz="2800" dirty="0">
              <a:latin typeface="Arial Black" panose="020B0A04020102020204" pitchFamily="34" charset="0"/>
            </a:endParaRPr>
          </a:p>
        </p:txBody>
      </p:sp>
    </p:spTree>
    <p:extLst>
      <p:ext uri="{BB962C8B-B14F-4D97-AF65-F5344CB8AC3E}">
        <p14:creationId xmlns:p14="http://schemas.microsoft.com/office/powerpoint/2010/main" val="3793494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9" name="Picture 8" descr="Diagram">
            <a:extLst>
              <a:ext uri="{FF2B5EF4-FFF2-40B4-BE49-F238E27FC236}">
                <a16:creationId xmlns:a16="http://schemas.microsoft.com/office/drawing/2014/main" id="{D5BF006D-6085-369A-DC1D-1EF0B38E7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27" y="211098"/>
            <a:ext cx="8462848" cy="6393418"/>
          </a:xfrm>
          <a:prstGeom prst="rect">
            <a:avLst/>
          </a:prstGeom>
        </p:spPr>
      </p:pic>
      <p:sp>
        <p:nvSpPr>
          <p:cNvPr id="10" name="TextBox 9">
            <a:extLst>
              <a:ext uri="{FF2B5EF4-FFF2-40B4-BE49-F238E27FC236}">
                <a16:creationId xmlns:a16="http://schemas.microsoft.com/office/drawing/2014/main" id="{E10E15B8-90DE-9ABE-3006-080D6E4E882C}"/>
              </a:ext>
            </a:extLst>
          </p:cNvPr>
          <p:cNvSpPr txBox="1"/>
          <p:nvPr/>
        </p:nvSpPr>
        <p:spPr>
          <a:xfrm>
            <a:off x="9115425" y="762000"/>
            <a:ext cx="2824048" cy="3539430"/>
          </a:xfrm>
          <a:prstGeom prst="rect">
            <a:avLst/>
          </a:prstGeom>
          <a:noFill/>
        </p:spPr>
        <p:txBody>
          <a:bodyPr wrap="square" rtlCol="0">
            <a:spAutoFit/>
          </a:bodyPr>
          <a:lstStyle/>
          <a:p>
            <a:r>
              <a:rPr lang="en-US" sz="2800" dirty="0">
                <a:latin typeface="Arial Black" panose="020B0A04020102020204" pitchFamily="34" charset="0"/>
              </a:rPr>
              <a:t>If ‘C’ was a ship and ‘A’ and ‘B’ transmitters then a position for ‘C’ could be triangulated.</a:t>
            </a:r>
            <a:endParaRPr lang="en-GB" sz="2800" dirty="0">
              <a:latin typeface="Arial Black" panose="020B0A04020102020204" pitchFamily="34" charset="0"/>
            </a:endParaRPr>
          </a:p>
        </p:txBody>
      </p:sp>
    </p:spTree>
    <p:extLst>
      <p:ext uri="{BB962C8B-B14F-4D97-AF65-F5344CB8AC3E}">
        <p14:creationId xmlns:p14="http://schemas.microsoft.com/office/powerpoint/2010/main" val="215387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4E094B53-EC54-0D1F-6991-1DE337F327F4}"/>
              </a:ext>
            </a:extLst>
          </p:cNvPr>
          <p:cNvSpPr txBox="1"/>
          <p:nvPr/>
        </p:nvSpPr>
        <p:spPr>
          <a:xfrm>
            <a:off x="809624" y="1443841"/>
            <a:ext cx="10791825" cy="3970318"/>
          </a:xfrm>
          <a:prstGeom prst="rect">
            <a:avLst/>
          </a:prstGeom>
          <a:noFill/>
        </p:spPr>
        <p:txBody>
          <a:bodyPr wrap="square">
            <a:spAutoFit/>
          </a:bodyPr>
          <a:lstStyle/>
          <a:p>
            <a:r>
              <a:rPr lang="en-US" sz="2800" b="1" i="0" dirty="0">
                <a:effectLst/>
                <a:latin typeface="Arial Black" panose="020B0A04020102020204" pitchFamily="34" charset="0"/>
              </a:rPr>
              <a:t>Various enhanced  Radio Direction Finding systems were developed; hastened by </a:t>
            </a:r>
            <a:r>
              <a:rPr lang="en-US" sz="2800" b="1" dirty="0">
                <a:latin typeface="Arial Black" panose="020B0A04020102020204" pitchFamily="34" charset="0"/>
              </a:rPr>
              <a:t>World War II</a:t>
            </a:r>
          </a:p>
          <a:p>
            <a:endParaRPr lang="en-US" sz="2800" b="1" i="0" dirty="0">
              <a:effectLst/>
              <a:latin typeface="Arial Black" panose="020B0A04020102020204" pitchFamily="34" charset="0"/>
            </a:endParaRPr>
          </a:p>
          <a:p>
            <a:r>
              <a:rPr lang="en-US" sz="2800" b="1" i="0" dirty="0">
                <a:effectLst/>
                <a:latin typeface="Arial Black" panose="020B0A04020102020204" pitchFamily="34" charset="0"/>
              </a:rPr>
              <a:t>LORAN</a:t>
            </a:r>
            <a:r>
              <a:rPr lang="en-US" sz="2800" b="0" i="0" dirty="0">
                <a:effectLst/>
                <a:latin typeface="Arial Black" panose="020B0A04020102020204" pitchFamily="34" charset="0"/>
              </a:rPr>
              <a:t>, short for </a:t>
            </a:r>
            <a:r>
              <a:rPr lang="en-US" sz="2800" u="sng" dirty="0">
                <a:latin typeface="Arial Black" panose="020B0A04020102020204" pitchFamily="34" charset="0"/>
              </a:rPr>
              <a:t>L</a:t>
            </a:r>
            <a:r>
              <a:rPr lang="en-US" sz="2800" u="sng" dirty="0">
                <a:effectLst/>
                <a:latin typeface="Arial Black" panose="020B0A04020102020204" pitchFamily="34" charset="0"/>
              </a:rPr>
              <a:t>o</a:t>
            </a:r>
            <a:r>
              <a:rPr lang="en-US" sz="2800" b="1" i="0" dirty="0">
                <a:effectLst/>
                <a:latin typeface="Arial Black" panose="020B0A04020102020204" pitchFamily="34" charset="0"/>
              </a:rPr>
              <a:t>ng </a:t>
            </a:r>
            <a:r>
              <a:rPr lang="en-US" sz="2800" b="1" i="0" u="sng" dirty="0">
                <a:effectLst/>
                <a:latin typeface="Arial Black" panose="020B0A04020102020204" pitchFamily="34" charset="0"/>
              </a:rPr>
              <a:t>Ran</a:t>
            </a:r>
            <a:r>
              <a:rPr lang="en-US" sz="2800" b="1" i="0" dirty="0">
                <a:effectLst/>
                <a:latin typeface="Arial Black" panose="020B0A04020102020204" pitchFamily="34" charset="0"/>
              </a:rPr>
              <a:t>ge navigation</a:t>
            </a:r>
            <a:r>
              <a:rPr lang="en-US" sz="2800" b="0" i="0" dirty="0">
                <a:effectLst/>
                <a:latin typeface="Arial Black" panose="020B0A04020102020204" pitchFamily="34" charset="0"/>
              </a:rPr>
              <a:t>,</a:t>
            </a:r>
            <a:r>
              <a:rPr lang="en-US" sz="2800" b="0" i="0" u="none" strike="noStrike" baseline="30000" dirty="0">
                <a:effectLst/>
                <a:latin typeface="Arial Black" panose="020B0A04020102020204" pitchFamily="34" charset="0"/>
              </a:rPr>
              <a:t> </a:t>
            </a:r>
            <a:r>
              <a:rPr lang="en-US" sz="2800" b="0" i="0" dirty="0">
                <a:effectLst/>
                <a:latin typeface="Arial Black" panose="020B0A04020102020204" pitchFamily="34" charset="0"/>
              </a:rPr>
              <a:t>was a  </a:t>
            </a:r>
            <a:r>
              <a:rPr lang="en-US" sz="2800" b="0" i="0" u="none" strike="noStrike" dirty="0">
                <a:effectLst/>
                <a:latin typeface="Arial Black" panose="020B0A04020102020204" pitchFamily="34" charset="0"/>
                <a:hlinkClick r:id="rId3" tooltip="Radio navigation">
                  <a:extLst>
                    <a:ext uri="{A12FA001-AC4F-418D-AE19-62706E023703}">
                      <ahyp:hlinkClr xmlns:ahyp="http://schemas.microsoft.com/office/drawing/2018/hyperlinkcolor" val="tx"/>
                    </a:ext>
                  </a:extLst>
                </a:hlinkClick>
              </a:rPr>
              <a:t>radio navigation</a:t>
            </a:r>
            <a:r>
              <a:rPr lang="en-US" sz="2800" b="0" i="0" dirty="0">
                <a:effectLst/>
                <a:latin typeface="Arial Black" panose="020B0A04020102020204" pitchFamily="34" charset="0"/>
              </a:rPr>
              <a:t> system developed in the </a:t>
            </a:r>
            <a:r>
              <a:rPr lang="en-US" sz="2800" b="0" i="0" u="none" strike="noStrike" dirty="0">
                <a:effectLst/>
                <a:latin typeface="Arial Black" panose="020B0A04020102020204" pitchFamily="34" charset="0"/>
                <a:hlinkClick r:id="rId4" tooltip="United States">
                  <a:extLst>
                    <a:ext uri="{A12FA001-AC4F-418D-AE19-62706E023703}">
                      <ahyp:hlinkClr xmlns:ahyp="http://schemas.microsoft.com/office/drawing/2018/hyperlinkcolor" val="tx"/>
                    </a:ext>
                  </a:extLst>
                </a:hlinkClick>
              </a:rPr>
              <a:t>United States</a:t>
            </a:r>
            <a:r>
              <a:rPr lang="en-US" sz="2800" b="0" i="0" dirty="0">
                <a:effectLst/>
                <a:latin typeface="Arial Black" panose="020B0A04020102020204" pitchFamily="34" charset="0"/>
              </a:rPr>
              <a:t> </a:t>
            </a:r>
          </a:p>
          <a:p>
            <a:endParaRPr lang="en-US" sz="2800" b="0" i="0" dirty="0">
              <a:effectLst/>
              <a:latin typeface="Arial Black" panose="020B0A04020102020204" pitchFamily="34" charset="0"/>
            </a:endParaRPr>
          </a:p>
          <a:p>
            <a:r>
              <a:rPr lang="en-US" sz="2800" b="0" i="0" dirty="0">
                <a:effectLst/>
                <a:latin typeface="Arial Black" panose="020B0A04020102020204" pitchFamily="34" charset="0"/>
              </a:rPr>
              <a:t>UK's </a:t>
            </a:r>
            <a:r>
              <a:rPr lang="en-US" sz="2800" b="0" i="0" u="none" strike="noStrike" dirty="0">
                <a:effectLst/>
                <a:latin typeface="Arial Black" panose="020B0A04020102020204" pitchFamily="34" charset="0"/>
                <a:hlinkClick r:id="rId5" tooltip="Gee (navigation)">
                  <a:extLst>
                    <a:ext uri="{A12FA001-AC4F-418D-AE19-62706E023703}">
                      <ahyp:hlinkClr xmlns:ahyp="http://schemas.microsoft.com/office/drawing/2018/hyperlinkcolor" val="tx"/>
                    </a:ext>
                  </a:extLst>
                </a:hlinkClick>
              </a:rPr>
              <a:t>Gee</a:t>
            </a:r>
            <a:r>
              <a:rPr lang="en-US" sz="2800" b="0" i="0" dirty="0">
                <a:effectLst/>
                <a:latin typeface="Arial Black" panose="020B0A04020102020204" pitchFamily="34" charset="0"/>
              </a:rPr>
              <a:t> system operated at lower frequencies in order to provide an improved range up to 1,500 miles (2,400 km) with an accuracy of tens of miles. </a:t>
            </a:r>
            <a:endParaRPr lang="en-GB" sz="2800" dirty="0">
              <a:latin typeface="Arial Black" panose="020B0A04020102020204" pitchFamily="34" charset="0"/>
            </a:endParaRPr>
          </a:p>
        </p:txBody>
      </p:sp>
    </p:spTree>
    <p:extLst>
      <p:ext uri="{BB962C8B-B14F-4D97-AF65-F5344CB8AC3E}">
        <p14:creationId xmlns:p14="http://schemas.microsoft.com/office/powerpoint/2010/main" val="1956585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A6D1D0CB-57F1-41EE-741E-0C59AC35D861}"/>
              </a:ext>
            </a:extLst>
          </p:cNvPr>
          <p:cNvSpPr txBox="1"/>
          <p:nvPr/>
        </p:nvSpPr>
        <p:spPr>
          <a:xfrm>
            <a:off x="1028699" y="3244334"/>
            <a:ext cx="9972675" cy="830997"/>
          </a:xfrm>
          <a:prstGeom prst="rect">
            <a:avLst/>
          </a:prstGeom>
          <a:noFill/>
        </p:spPr>
        <p:txBody>
          <a:bodyPr wrap="square">
            <a:spAutoFit/>
          </a:bodyPr>
          <a:lstStyle/>
          <a:p>
            <a:pPr algn="l"/>
            <a:r>
              <a:rPr lang="en-GB" sz="4800" b="1" i="0" dirty="0">
                <a:solidFill>
                  <a:srgbClr val="333333"/>
                </a:solidFill>
                <a:effectLst/>
                <a:latin typeface="Arial Black" panose="020B0A04020102020204" pitchFamily="34" charset="0"/>
              </a:rPr>
              <a:t>Global Positioning System</a:t>
            </a:r>
          </a:p>
        </p:txBody>
      </p:sp>
    </p:spTree>
    <p:extLst>
      <p:ext uri="{BB962C8B-B14F-4D97-AF65-F5344CB8AC3E}">
        <p14:creationId xmlns:p14="http://schemas.microsoft.com/office/powerpoint/2010/main" val="109310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BEC135E7-9A85-E3DE-4F84-E79F1016FE58}"/>
              </a:ext>
            </a:extLst>
          </p:cNvPr>
          <p:cNvSpPr txBox="1"/>
          <p:nvPr/>
        </p:nvSpPr>
        <p:spPr>
          <a:xfrm>
            <a:off x="361949" y="775580"/>
            <a:ext cx="11325225" cy="4832092"/>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GPS has its origins in the Sputnik era </a:t>
            </a:r>
          </a:p>
          <a:p>
            <a:endParaRPr lang="en-US" sz="2800" b="0" i="0" dirty="0">
              <a:solidFill>
                <a:srgbClr val="000000"/>
              </a:solidFill>
              <a:effectLst/>
              <a:latin typeface="Arial Black" panose="020B0A04020102020204" pitchFamily="34" charset="0"/>
            </a:endParaRPr>
          </a:p>
          <a:p>
            <a:endParaRPr lang="en-US" sz="2800" b="0" i="0" dirty="0">
              <a:solidFill>
                <a:srgbClr val="000000"/>
              </a:solidFill>
              <a:effectLst/>
              <a:latin typeface="Arial Black" panose="020B0A04020102020204" pitchFamily="34" charset="0"/>
            </a:endParaRPr>
          </a:p>
          <a:p>
            <a:r>
              <a:rPr lang="en-US" sz="2800" dirty="0">
                <a:solidFill>
                  <a:srgbClr val="000000"/>
                </a:solidFill>
                <a:latin typeface="Arial Black" panose="020B0A04020102020204" pitchFamily="34" charset="0"/>
              </a:rPr>
              <a:t>S</a:t>
            </a:r>
            <a:r>
              <a:rPr lang="en-US" sz="2800" b="0" i="0" dirty="0">
                <a:solidFill>
                  <a:srgbClr val="000000"/>
                </a:solidFill>
                <a:effectLst/>
                <a:latin typeface="Arial Black" panose="020B0A04020102020204" pitchFamily="34" charset="0"/>
              </a:rPr>
              <a:t>cientists were able to track the satellite with shifts in its radio signal known as the "Doppler Effect</a:t>
            </a:r>
            <a:r>
              <a:rPr lang="en-US" sz="2800" b="0" i="0" dirty="0">
                <a:solidFill>
                  <a:srgbClr val="FF0000"/>
                </a:solidFill>
                <a:effectLst/>
                <a:latin typeface="Arial Black" panose="020B0A04020102020204" pitchFamily="34" charset="0"/>
              </a:rPr>
              <a:t>."  (</a:t>
            </a:r>
            <a:r>
              <a:rPr lang="en-US" sz="2800" b="1" i="0" dirty="0">
                <a:solidFill>
                  <a:srgbClr val="FF0000"/>
                </a:solidFill>
                <a:effectLst/>
                <a:latin typeface="Arial Black" panose="020B0A04020102020204" pitchFamily="34" charset="0"/>
              </a:rPr>
              <a:t>change in frequency of a wave in relation to an observer who is moving relative to the wave source. Think of an ambulance siren)</a:t>
            </a:r>
            <a:endParaRPr lang="en-US" sz="2800" b="0" i="0" dirty="0">
              <a:solidFill>
                <a:srgbClr val="FF0000"/>
              </a:solidFill>
              <a:effectLst/>
              <a:latin typeface="Arial Black" panose="020B0A04020102020204" pitchFamily="34" charset="0"/>
            </a:endParaRP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United States Navy conducted satellite navigation experiments in the mid 1960's to track US submarines</a:t>
            </a:r>
            <a:endParaRPr lang="en-GB" sz="2800" dirty="0">
              <a:latin typeface="Arial Black" panose="020B0A04020102020204" pitchFamily="34" charset="0"/>
            </a:endParaRPr>
          </a:p>
        </p:txBody>
      </p:sp>
    </p:spTree>
    <p:extLst>
      <p:ext uri="{BB962C8B-B14F-4D97-AF65-F5344CB8AC3E}">
        <p14:creationId xmlns:p14="http://schemas.microsoft.com/office/powerpoint/2010/main" val="2548541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6FC0C103-91AA-3D69-B8DF-C2020C02A00F}"/>
              </a:ext>
            </a:extLst>
          </p:cNvPr>
          <p:cNvSpPr txBox="1"/>
          <p:nvPr/>
        </p:nvSpPr>
        <p:spPr>
          <a:xfrm>
            <a:off x="566737" y="719124"/>
            <a:ext cx="11058525" cy="5262979"/>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In the early 1970's, the Department of Defense (DoD) wanted to ensure a robust, stable satellite navigation system would be available. </a:t>
            </a:r>
          </a:p>
          <a:p>
            <a:endParaRPr lang="en-US" sz="2800" dirty="0">
              <a:solidFill>
                <a:srgbClr val="000000"/>
              </a:solidFill>
              <a:latin typeface="Arial Black" panose="020B0A04020102020204" pitchFamily="34" charset="0"/>
            </a:endParaRPr>
          </a:p>
          <a:p>
            <a:r>
              <a:rPr lang="en-US" sz="2800" b="0" i="0" dirty="0">
                <a:solidFill>
                  <a:srgbClr val="000000"/>
                </a:solidFill>
                <a:effectLst/>
                <a:latin typeface="Arial Black" panose="020B0A04020102020204" pitchFamily="34" charset="0"/>
              </a:rPr>
              <a:t>The DoD decided to use satellites to support their proposed navigation system. Launching its first Navigation System satellite in 1978. The 24 satellite system became fully operational in 1993.</a:t>
            </a:r>
          </a:p>
          <a:p>
            <a:endParaRPr lang="en-US" sz="2800" dirty="0">
              <a:solidFill>
                <a:srgbClr val="000000"/>
              </a:solidFill>
              <a:latin typeface="Arial Black" panose="020B0A04020102020204" pitchFamily="34" charset="0"/>
            </a:endParaRPr>
          </a:p>
          <a:p>
            <a:r>
              <a:rPr lang="en-US" sz="2800" dirty="0">
                <a:solidFill>
                  <a:srgbClr val="000000"/>
                </a:solidFill>
                <a:latin typeface="Arial Black" panose="020B0A04020102020204" pitchFamily="34" charset="0"/>
              </a:rPr>
              <a:t>Multiple GPS systems are now in use and are very familiar to us, even our smart phones use GPS to tell us where we are and get us where we are going.</a:t>
            </a:r>
            <a:endParaRPr lang="en-GB" sz="2800" dirty="0">
              <a:latin typeface="Arial Black" panose="020B0A04020102020204" pitchFamily="34" charset="0"/>
            </a:endParaRPr>
          </a:p>
        </p:txBody>
      </p:sp>
    </p:spTree>
    <p:extLst>
      <p:ext uri="{BB962C8B-B14F-4D97-AF65-F5344CB8AC3E}">
        <p14:creationId xmlns:p14="http://schemas.microsoft.com/office/powerpoint/2010/main" val="1403047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7" name="Picture 6" descr="Diagram&#10;&#10;Description automatically generated">
            <a:extLst>
              <a:ext uri="{FF2B5EF4-FFF2-40B4-BE49-F238E27FC236}">
                <a16:creationId xmlns:a16="http://schemas.microsoft.com/office/drawing/2014/main" id="{E9B9A66F-EB69-A316-2A4B-DCD2E4268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662" y="847041"/>
            <a:ext cx="5715000" cy="5353050"/>
          </a:xfrm>
          <a:prstGeom prst="rect">
            <a:avLst/>
          </a:prstGeom>
        </p:spPr>
      </p:pic>
      <p:sp>
        <p:nvSpPr>
          <p:cNvPr id="9" name="TextBox 8">
            <a:extLst>
              <a:ext uri="{FF2B5EF4-FFF2-40B4-BE49-F238E27FC236}">
                <a16:creationId xmlns:a16="http://schemas.microsoft.com/office/drawing/2014/main" id="{4124933F-F949-FF54-394E-B58D13A9D320}"/>
              </a:ext>
            </a:extLst>
          </p:cNvPr>
          <p:cNvSpPr txBox="1"/>
          <p:nvPr/>
        </p:nvSpPr>
        <p:spPr>
          <a:xfrm>
            <a:off x="6215063" y="500281"/>
            <a:ext cx="5629275" cy="1815882"/>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Satellites act like the stars in constellations—we know where they are supposed to be at any given time.</a:t>
            </a:r>
            <a:endParaRPr lang="en-GB" sz="2800" dirty="0">
              <a:latin typeface="Arial Black" panose="020B0A04020102020204" pitchFamily="34" charset="0"/>
            </a:endParaRPr>
          </a:p>
        </p:txBody>
      </p:sp>
      <p:sp>
        <p:nvSpPr>
          <p:cNvPr id="11" name="TextBox 10">
            <a:extLst>
              <a:ext uri="{FF2B5EF4-FFF2-40B4-BE49-F238E27FC236}">
                <a16:creationId xmlns:a16="http://schemas.microsoft.com/office/drawing/2014/main" id="{EAC02EEF-F111-9B69-3E67-98A43F76BA64}"/>
              </a:ext>
            </a:extLst>
          </p:cNvPr>
          <p:cNvSpPr txBox="1"/>
          <p:nvPr/>
        </p:nvSpPr>
        <p:spPr>
          <a:xfrm>
            <a:off x="6215063" y="2462311"/>
            <a:ext cx="6291262" cy="1384995"/>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ground stations use radar to make sure they are actually where we think they are.</a:t>
            </a:r>
            <a:endParaRPr lang="en-GB" sz="2800" dirty="0">
              <a:latin typeface="Arial Black" panose="020B0A04020102020204" pitchFamily="34" charset="0"/>
            </a:endParaRPr>
          </a:p>
        </p:txBody>
      </p:sp>
      <p:sp>
        <p:nvSpPr>
          <p:cNvPr id="13" name="TextBox 12">
            <a:extLst>
              <a:ext uri="{FF2B5EF4-FFF2-40B4-BE49-F238E27FC236}">
                <a16:creationId xmlns:a16="http://schemas.microsoft.com/office/drawing/2014/main" id="{15910C20-09A0-6B61-8EBC-F3563D2D8D75}"/>
              </a:ext>
            </a:extLst>
          </p:cNvPr>
          <p:cNvSpPr txBox="1"/>
          <p:nvPr/>
        </p:nvSpPr>
        <p:spPr>
          <a:xfrm>
            <a:off x="6096000" y="4017595"/>
            <a:ext cx="5705475" cy="2246769"/>
          </a:xfrm>
          <a:prstGeom prst="rect">
            <a:avLst/>
          </a:prstGeom>
          <a:noFill/>
        </p:spPr>
        <p:txBody>
          <a:bodyPr wrap="square">
            <a:spAutoFit/>
          </a:bodyPr>
          <a:lstStyle/>
          <a:p>
            <a:r>
              <a:rPr lang="en-US" sz="2800" b="0" i="0" dirty="0">
                <a:solidFill>
                  <a:srgbClr val="000000"/>
                </a:solidFill>
                <a:effectLst/>
                <a:latin typeface="Arial Black" panose="020B0A04020102020204" pitchFamily="34" charset="0"/>
              </a:rPr>
              <a:t>Once the receiver calculates its distance from four or more satellites it knows where the receiver is.</a:t>
            </a:r>
            <a:endParaRPr lang="en-GB" sz="2800" dirty="0">
              <a:latin typeface="Arial Black" panose="020B0A04020102020204" pitchFamily="34" charset="0"/>
            </a:endParaRPr>
          </a:p>
        </p:txBody>
      </p:sp>
    </p:spTree>
    <p:extLst>
      <p:ext uri="{BB962C8B-B14F-4D97-AF65-F5344CB8AC3E}">
        <p14:creationId xmlns:p14="http://schemas.microsoft.com/office/powerpoint/2010/main" val="1883250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B46A7448-5EF0-B351-E64D-FA181DE673EC}"/>
              </a:ext>
            </a:extLst>
          </p:cNvPr>
          <p:cNvSpPr txBox="1"/>
          <p:nvPr/>
        </p:nvSpPr>
        <p:spPr>
          <a:xfrm>
            <a:off x="419099" y="1228397"/>
            <a:ext cx="11534775" cy="4401205"/>
          </a:xfrm>
          <a:prstGeom prst="rect">
            <a:avLst/>
          </a:prstGeom>
          <a:noFill/>
        </p:spPr>
        <p:txBody>
          <a:bodyPr wrap="square">
            <a:spAutoFit/>
          </a:bodyPr>
          <a:lstStyle/>
          <a:p>
            <a:pPr algn="l" fontAlgn="base"/>
            <a:r>
              <a:rPr lang="en-US" sz="2800" b="0" i="0" dirty="0">
                <a:solidFill>
                  <a:srgbClr val="000000"/>
                </a:solidFill>
                <a:effectLst/>
                <a:latin typeface="Arial Black" panose="020B0A04020102020204" pitchFamily="34" charset="0"/>
              </a:rPr>
              <a:t>1. Command center transmits orbital data, time corrections, and location of other satellites in the GPS constellation.</a:t>
            </a:r>
          </a:p>
          <a:p>
            <a:pPr algn="l" fontAlgn="base"/>
            <a:endParaRPr lang="en-US" sz="2800" dirty="0">
              <a:solidFill>
                <a:srgbClr val="000000"/>
              </a:solidFill>
              <a:latin typeface="Arial Black" panose="020B0A04020102020204" pitchFamily="34" charset="0"/>
            </a:endParaRPr>
          </a:p>
          <a:p>
            <a:pPr algn="l" fontAlgn="base"/>
            <a:r>
              <a:rPr lang="en-US" sz="2800" b="0" i="0" dirty="0">
                <a:solidFill>
                  <a:srgbClr val="000000"/>
                </a:solidFill>
                <a:effectLst/>
                <a:latin typeface="Arial Black" panose="020B0A04020102020204" pitchFamily="34" charset="0"/>
              </a:rPr>
              <a:t>2. GPS satellites simultaneously transmit synchronized time and orbital data to Earth.</a:t>
            </a:r>
          </a:p>
          <a:p>
            <a:pPr algn="l" fontAlgn="base"/>
            <a:endParaRPr lang="en-US" sz="2800" b="0" i="0" dirty="0">
              <a:solidFill>
                <a:srgbClr val="000000"/>
              </a:solidFill>
              <a:effectLst/>
              <a:latin typeface="Arial Black" panose="020B0A04020102020204" pitchFamily="34" charset="0"/>
            </a:endParaRPr>
          </a:p>
          <a:p>
            <a:pPr algn="l" fontAlgn="base"/>
            <a:r>
              <a:rPr lang="en-US" sz="2800" b="0" i="0" dirty="0">
                <a:solidFill>
                  <a:srgbClr val="000000"/>
                </a:solidFill>
                <a:effectLst/>
                <a:latin typeface="Arial Black" panose="020B0A04020102020204" pitchFamily="34" charset="0"/>
              </a:rPr>
              <a:t>3. GPS receivers compute location using orbital data and the difference in arrival times of the signals of at least 4 satellites.</a:t>
            </a:r>
          </a:p>
        </p:txBody>
      </p:sp>
    </p:spTree>
    <p:extLst>
      <p:ext uri="{BB962C8B-B14F-4D97-AF65-F5344CB8AC3E}">
        <p14:creationId xmlns:p14="http://schemas.microsoft.com/office/powerpoint/2010/main" val="39014618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AEF8FAA5-6DBF-5D7B-23F8-8ADF9D491BA2}"/>
              </a:ext>
            </a:extLst>
          </p:cNvPr>
          <p:cNvSpPr txBox="1"/>
          <p:nvPr/>
        </p:nvSpPr>
        <p:spPr>
          <a:xfrm>
            <a:off x="1119187" y="1122363"/>
            <a:ext cx="9953625" cy="4401205"/>
          </a:xfrm>
          <a:prstGeom prst="rect">
            <a:avLst/>
          </a:prstGeom>
          <a:noFill/>
        </p:spPr>
        <p:txBody>
          <a:bodyPr wrap="square" rtlCol="0">
            <a:spAutoFit/>
          </a:bodyPr>
          <a:lstStyle/>
          <a:p>
            <a:r>
              <a:rPr lang="en-US" sz="2800" dirty="0">
                <a:latin typeface="Arial Black" panose="020B0A04020102020204" pitchFamily="34" charset="0"/>
              </a:rPr>
              <a:t>So far we have only considered Navigation on the surface of the Earth.</a:t>
            </a:r>
          </a:p>
          <a:p>
            <a:endParaRPr lang="en-US" sz="2800" dirty="0">
              <a:latin typeface="Arial Black" panose="020B0A04020102020204" pitchFamily="34" charset="0"/>
            </a:endParaRPr>
          </a:p>
          <a:p>
            <a:r>
              <a:rPr lang="en-US" sz="2800" dirty="0">
                <a:latin typeface="Arial Black" panose="020B0A04020102020204" pitchFamily="34" charset="0"/>
              </a:rPr>
              <a:t>What if we want to climb a mountain and want to know how high we have climbed or a pilot of an aircraft wants to know he isn’t going to collide with another aircraft.</a:t>
            </a:r>
          </a:p>
          <a:p>
            <a:endParaRPr lang="en-US" sz="2800" dirty="0">
              <a:latin typeface="Arial Black" panose="020B0A04020102020204" pitchFamily="34" charset="0"/>
            </a:endParaRPr>
          </a:p>
          <a:p>
            <a:r>
              <a:rPr lang="en-US" sz="2800" dirty="0">
                <a:latin typeface="Arial Black" panose="020B0A04020102020204" pitchFamily="34" charset="0"/>
              </a:rPr>
              <a:t>Both need a way to work out how far above the Earth’s surface they are.</a:t>
            </a:r>
            <a:endParaRPr lang="en-GB" sz="2800" dirty="0">
              <a:latin typeface="Arial Black" panose="020B0A04020102020204" pitchFamily="34" charset="0"/>
            </a:endParaRPr>
          </a:p>
        </p:txBody>
      </p:sp>
    </p:spTree>
    <p:extLst>
      <p:ext uri="{BB962C8B-B14F-4D97-AF65-F5344CB8AC3E}">
        <p14:creationId xmlns:p14="http://schemas.microsoft.com/office/powerpoint/2010/main" val="1569711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7"/>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46D76DFE-0141-4D96-E06A-2AD01D34AF06}"/>
              </a:ext>
            </a:extLst>
          </p:cNvPr>
          <p:cNvSpPr txBox="1"/>
          <p:nvPr/>
        </p:nvSpPr>
        <p:spPr>
          <a:xfrm>
            <a:off x="628650" y="1779643"/>
            <a:ext cx="11172825" cy="1384995"/>
          </a:xfrm>
          <a:prstGeom prst="rect">
            <a:avLst/>
          </a:prstGeom>
          <a:noFill/>
        </p:spPr>
        <p:txBody>
          <a:bodyPr wrap="square">
            <a:spAutoFit/>
          </a:bodyPr>
          <a:lstStyle/>
          <a:p>
            <a:r>
              <a:rPr lang="en-US" sz="2800" b="0" i="0" dirty="0">
                <a:solidFill>
                  <a:srgbClr val="202122"/>
                </a:solidFill>
                <a:effectLst/>
                <a:latin typeface="Arial Black" panose="020B0A04020102020204" pitchFamily="34" charset="0"/>
              </a:rPr>
              <a:t>Air pressure decreases with an increase of altitude</a:t>
            </a:r>
          </a:p>
          <a:p>
            <a:endParaRPr lang="en-US" sz="2800" dirty="0">
              <a:solidFill>
                <a:srgbClr val="202122"/>
              </a:solidFill>
              <a:latin typeface="Arial Black" panose="020B0A04020102020204" pitchFamily="34" charset="0"/>
            </a:endParaRPr>
          </a:p>
          <a:p>
            <a:r>
              <a:rPr lang="en-US" sz="2800" dirty="0">
                <a:solidFill>
                  <a:srgbClr val="202122"/>
                </a:solidFill>
                <a:latin typeface="Arial Black" panose="020B0A04020102020204" pitchFamily="34" charset="0"/>
              </a:rPr>
              <a:t>(At Sea level it weighs 14.5 pounds per square inch)</a:t>
            </a:r>
            <a:endParaRPr lang="en-GB" sz="2800" dirty="0">
              <a:latin typeface="Arial Black" panose="020B0A04020102020204" pitchFamily="34" charset="0"/>
            </a:endParaRPr>
          </a:p>
        </p:txBody>
      </p:sp>
      <p:sp>
        <p:nvSpPr>
          <p:cNvPr id="9" name="TextBox 8">
            <a:extLst>
              <a:ext uri="{FF2B5EF4-FFF2-40B4-BE49-F238E27FC236}">
                <a16:creationId xmlns:a16="http://schemas.microsoft.com/office/drawing/2014/main" id="{ED868A78-56E8-7E62-069F-B298CF8EEAD9}"/>
              </a:ext>
            </a:extLst>
          </p:cNvPr>
          <p:cNvSpPr txBox="1"/>
          <p:nvPr/>
        </p:nvSpPr>
        <p:spPr>
          <a:xfrm>
            <a:off x="628650" y="3626324"/>
            <a:ext cx="10887075" cy="1384995"/>
          </a:xfrm>
          <a:prstGeom prst="rect">
            <a:avLst/>
          </a:prstGeom>
          <a:noFill/>
        </p:spPr>
        <p:txBody>
          <a:bodyPr wrap="square">
            <a:spAutoFit/>
          </a:bodyPr>
          <a:lstStyle/>
          <a:p>
            <a:r>
              <a:rPr lang="en-US" sz="2800" b="0" i="0" dirty="0">
                <a:effectLst/>
                <a:latin typeface="Arial Black" panose="020B0A04020102020204" pitchFamily="34" charset="0"/>
              </a:rPr>
              <a:t>We can use an </a:t>
            </a:r>
            <a:r>
              <a:rPr lang="en-US" sz="2800" b="0" i="0" u="none" strike="noStrike" dirty="0">
                <a:effectLst/>
                <a:latin typeface="Arial Black" panose="020B0A04020102020204" pitchFamily="34" charset="0"/>
                <a:hlinkClick r:id="rId3" tooltip="Aneroid barometer">
                  <a:extLst>
                    <a:ext uri="{A12FA001-AC4F-418D-AE19-62706E023703}">
                      <ahyp:hlinkClr xmlns:ahyp="http://schemas.microsoft.com/office/drawing/2018/hyperlinkcolor" val="tx"/>
                    </a:ext>
                  </a:extLst>
                </a:hlinkClick>
              </a:rPr>
              <a:t>aneroid barometer</a:t>
            </a:r>
            <a:r>
              <a:rPr lang="en-US" sz="2800" b="0" i="0" dirty="0">
                <a:effectLst/>
                <a:latin typeface="Arial Black" panose="020B0A04020102020204" pitchFamily="34" charset="0"/>
              </a:rPr>
              <a:t> </a:t>
            </a:r>
            <a:r>
              <a:rPr lang="en-US" sz="2800" dirty="0">
                <a:latin typeface="Arial Black" panose="020B0A04020102020204" pitchFamily="34" charset="0"/>
              </a:rPr>
              <a:t>to </a:t>
            </a:r>
            <a:r>
              <a:rPr lang="en-US" sz="2800" b="0" i="0" dirty="0">
                <a:effectLst/>
                <a:latin typeface="Arial Black" panose="020B0A04020102020204" pitchFamily="34" charset="0"/>
              </a:rPr>
              <a:t>measures the </a:t>
            </a:r>
            <a:r>
              <a:rPr lang="en-US" sz="2800" b="0" i="0" u="none" strike="noStrike" dirty="0">
                <a:effectLst/>
                <a:latin typeface="Arial Black" panose="020B0A04020102020204" pitchFamily="34" charset="0"/>
                <a:hlinkClick r:id="rId4" tooltip="Atmospheric pressure">
                  <a:extLst>
                    <a:ext uri="{A12FA001-AC4F-418D-AE19-62706E023703}">
                      <ahyp:hlinkClr xmlns:ahyp="http://schemas.microsoft.com/office/drawing/2018/hyperlinkcolor" val="tx"/>
                    </a:ext>
                  </a:extLst>
                </a:hlinkClick>
              </a:rPr>
              <a:t>atmospheric pressure</a:t>
            </a:r>
            <a:r>
              <a:rPr lang="en-US" sz="2800" b="0" i="0" u="none" strike="noStrike" dirty="0">
                <a:effectLst/>
                <a:latin typeface="Arial Black" panose="020B0A04020102020204" pitchFamily="34" charset="0"/>
              </a:rPr>
              <a:t> and from this the height above the surface of the Earth</a:t>
            </a:r>
            <a:endParaRPr lang="en-GB" sz="2800" dirty="0">
              <a:latin typeface="Arial Black" panose="020B0A04020102020204" pitchFamily="34" charset="0"/>
            </a:endParaRPr>
          </a:p>
        </p:txBody>
      </p:sp>
    </p:spTree>
    <p:extLst>
      <p:ext uri="{BB962C8B-B14F-4D97-AF65-F5344CB8AC3E}">
        <p14:creationId xmlns:p14="http://schemas.microsoft.com/office/powerpoint/2010/main" val="19029437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pic>
        <p:nvPicPr>
          <p:cNvPr id="9" name="Picture 8" descr="Diagram&#10;&#10;Description automatically generated">
            <a:extLst>
              <a:ext uri="{FF2B5EF4-FFF2-40B4-BE49-F238E27FC236}">
                <a16:creationId xmlns:a16="http://schemas.microsoft.com/office/drawing/2014/main" id="{7EF771C4-452E-578D-7470-77C917567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52273"/>
            <a:ext cx="7728395" cy="6133646"/>
          </a:xfrm>
          <a:prstGeom prst="rect">
            <a:avLst/>
          </a:prstGeom>
        </p:spPr>
      </p:pic>
    </p:spTree>
    <p:extLst>
      <p:ext uri="{BB962C8B-B14F-4D97-AF65-F5344CB8AC3E}">
        <p14:creationId xmlns:p14="http://schemas.microsoft.com/office/powerpoint/2010/main" val="3841617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E1BAC59E-475A-9EB6-DE06-D393414B9780}"/>
              </a:ext>
            </a:extLst>
          </p:cNvPr>
          <p:cNvSpPr txBox="1"/>
          <p:nvPr/>
        </p:nvSpPr>
        <p:spPr>
          <a:xfrm>
            <a:off x="571500" y="876300"/>
            <a:ext cx="11229975" cy="4832092"/>
          </a:xfrm>
          <a:prstGeom prst="rect">
            <a:avLst/>
          </a:prstGeom>
          <a:noFill/>
        </p:spPr>
        <p:txBody>
          <a:bodyPr wrap="square" rtlCol="0">
            <a:spAutoFit/>
          </a:bodyPr>
          <a:lstStyle/>
          <a:p>
            <a:r>
              <a:rPr lang="en-US" sz="2800" dirty="0">
                <a:latin typeface="Arial Black" panose="020B0A04020102020204" pitchFamily="34" charset="0"/>
              </a:rPr>
              <a:t>Because altimeters are calibrated on the mean pressure at sea level and the atmospheric pressure varies with temperature  they can be inaccurate  (not something a pilot wants when trying to land on a runway in fog another method of determining the height above ground is needed.)</a:t>
            </a:r>
          </a:p>
          <a:p>
            <a:endParaRPr lang="en-US" sz="2800" dirty="0">
              <a:latin typeface="Arial Black" panose="020B0A04020102020204" pitchFamily="34" charset="0"/>
            </a:endParaRPr>
          </a:p>
          <a:p>
            <a:r>
              <a:rPr lang="en-US" sz="2800" dirty="0">
                <a:latin typeface="Arial Black" panose="020B0A04020102020204" pitchFamily="34" charset="0"/>
              </a:rPr>
              <a:t>Commercial planes are equipped with </a:t>
            </a:r>
            <a:r>
              <a:rPr lang="en-US" sz="2800" dirty="0">
                <a:solidFill>
                  <a:srgbClr val="333333"/>
                </a:solidFill>
                <a:latin typeface="Arial Black" panose="020B0A04020102020204" pitchFamily="34" charset="0"/>
              </a:rPr>
              <a:t>a</a:t>
            </a:r>
            <a:r>
              <a:rPr lang="en-US" sz="2800" b="0" i="0" dirty="0">
                <a:solidFill>
                  <a:srgbClr val="333333"/>
                </a:solidFill>
                <a:effectLst/>
                <a:latin typeface="Arial Black" panose="020B0A04020102020204" pitchFamily="34" charset="0"/>
              </a:rPr>
              <a:t> radio altimeter, an airborne electronic device capable of measuring the height of the aircraft above terrain immediately below the aircraft.</a:t>
            </a:r>
            <a:endParaRPr lang="en-GB" sz="2800" dirty="0">
              <a:latin typeface="Arial Black" panose="020B0A04020102020204" pitchFamily="34" charset="0"/>
            </a:endParaRPr>
          </a:p>
        </p:txBody>
      </p:sp>
    </p:spTree>
    <p:extLst>
      <p:ext uri="{BB962C8B-B14F-4D97-AF65-F5344CB8AC3E}">
        <p14:creationId xmlns:p14="http://schemas.microsoft.com/office/powerpoint/2010/main" val="724422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14588003-925E-186F-1339-4CC4FB2B28C7}"/>
              </a:ext>
            </a:extLst>
          </p:cNvPr>
          <p:cNvSpPr txBox="1"/>
          <p:nvPr/>
        </p:nvSpPr>
        <p:spPr>
          <a:xfrm>
            <a:off x="676275" y="2316163"/>
            <a:ext cx="10839450" cy="1815882"/>
          </a:xfrm>
          <a:prstGeom prst="rect">
            <a:avLst/>
          </a:prstGeom>
          <a:noFill/>
        </p:spPr>
        <p:txBody>
          <a:bodyPr wrap="square">
            <a:spAutoFit/>
          </a:bodyPr>
          <a:lstStyle/>
          <a:p>
            <a:r>
              <a:rPr lang="en-US" sz="2800" dirty="0">
                <a:latin typeface="Arial Black" panose="020B0A04020102020204" pitchFamily="34" charset="0"/>
              </a:rPr>
              <a:t>M</a:t>
            </a:r>
            <a:r>
              <a:rPr lang="en-US" sz="2800" b="0" i="0" dirty="0">
                <a:effectLst/>
                <a:latin typeface="Arial Black" panose="020B0A04020102020204" pitchFamily="34" charset="0"/>
              </a:rPr>
              <a:t>easures altitude above the terrain presently beneath an aircraft or spacecraft by timing how long it takes a beam of radio waves to travel to ground, reflect, and return to the craft.</a:t>
            </a:r>
            <a:endParaRPr lang="en-GB" sz="2800" dirty="0">
              <a:latin typeface="Arial Black" panose="020B0A04020102020204" pitchFamily="34" charset="0"/>
            </a:endParaRPr>
          </a:p>
        </p:txBody>
      </p:sp>
    </p:spTree>
    <p:extLst>
      <p:ext uri="{BB962C8B-B14F-4D97-AF65-F5344CB8AC3E}">
        <p14:creationId xmlns:p14="http://schemas.microsoft.com/office/powerpoint/2010/main" val="35405236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995AAE70-F309-89B9-F353-3870246820A3}"/>
              </a:ext>
            </a:extLst>
          </p:cNvPr>
          <p:cNvSpPr txBox="1"/>
          <p:nvPr/>
        </p:nvSpPr>
        <p:spPr>
          <a:xfrm>
            <a:off x="561975" y="1122363"/>
            <a:ext cx="10639425" cy="1569660"/>
          </a:xfrm>
          <a:prstGeom prst="rect">
            <a:avLst/>
          </a:prstGeom>
          <a:noFill/>
        </p:spPr>
        <p:txBody>
          <a:bodyPr wrap="square">
            <a:spAutoFit/>
          </a:bodyPr>
          <a:lstStyle/>
          <a:p>
            <a:pPr algn="l"/>
            <a:r>
              <a:rPr lang="en-US" sz="4800" b="0" i="0" dirty="0">
                <a:solidFill>
                  <a:srgbClr val="333333"/>
                </a:solidFill>
                <a:effectLst/>
                <a:latin typeface="Arial Black" panose="020B0A04020102020204" pitchFamily="34" charset="0"/>
              </a:rPr>
              <a:t>How Do Commercial Aircrafts Use Navigation systems?</a:t>
            </a:r>
          </a:p>
        </p:txBody>
      </p:sp>
    </p:spTree>
    <p:extLst>
      <p:ext uri="{BB962C8B-B14F-4D97-AF65-F5344CB8AC3E}">
        <p14:creationId xmlns:p14="http://schemas.microsoft.com/office/powerpoint/2010/main" val="2296018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371"/>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6A74CFC8-7DF2-DF61-9276-10A59A230E90}"/>
              </a:ext>
            </a:extLst>
          </p:cNvPr>
          <p:cNvSpPr txBox="1"/>
          <p:nvPr/>
        </p:nvSpPr>
        <p:spPr>
          <a:xfrm>
            <a:off x="247650" y="1123622"/>
            <a:ext cx="11430000" cy="4401205"/>
          </a:xfrm>
          <a:prstGeom prst="rect">
            <a:avLst/>
          </a:prstGeom>
          <a:noFill/>
        </p:spPr>
        <p:txBody>
          <a:bodyPr wrap="square">
            <a:spAutoFit/>
          </a:bodyPr>
          <a:lstStyle/>
          <a:p>
            <a:pPr algn="ctr"/>
            <a:r>
              <a:rPr lang="en-US" sz="2800" b="0" i="0" u="sng" dirty="0">
                <a:solidFill>
                  <a:srgbClr val="333333"/>
                </a:solidFill>
                <a:effectLst/>
                <a:latin typeface="Arial Black" panose="020B0A04020102020204" pitchFamily="34" charset="0"/>
              </a:rPr>
              <a:t>GPS – Global Positioning System</a:t>
            </a:r>
          </a:p>
          <a:p>
            <a:pPr algn="l"/>
            <a:endParaRPr lang="en-US" sz="2800" b="0" i="0" dirty="0">
              <a:solidFill>
                <a:srgbClr val="333333"/>
              </a:solidFill>
              <a:effectLst/>
              <a:latin typeface="Arial Black" panose="020B0A04020102020204" pitchFamily="34" charset="0"/>
            </a:endParaRPr>
          </a:p>
          <a:p>
            <a:pPr algn="l"/>
            <a:r>
              <a:rPr lang="en-US" sz="2800" dirty="0">
                <a:solidFill>
                  <a:srgbClr val="333333"/>
                </a:solidFill>
                <a:latin typeface="Arial Black" panose="020B0A04020102020204" pitchFamily="34" charset="0"/>
              </a:rPr>
              <a:t>T</a:t>
            </a:r>
            <a:r>
              <a:rPr lang="en-US" sz="2800" b="0" i="0" dirty="0">
                <a:solidFill>
                  <a:srgbClr val="333333"/>
                </a:solidFill>
                <a:effectLst/>
                <a:latin typeface="Arial Black" panose="020B0A04020102020204" pitchFamily="34" charset="0"/>
              </a:rPr>
              <a:t>he primary navigation source for commercial airline pilots. </a:t>
            </a:r>
            <a:endParaRPr lang="en-US" sz="2800" dirty="0">
              <a:solidFill>
                <a:srgbClr val="333333"/>
              </a:solidFill>
              <a:latin typeface="Arial Black" panose="020B0A04020102020204" pitchFamily="34" charset="0"/>
            </a:endParaRPr>
          </a:p>
          <a:p>
            <a:pPr algn="l"/>
            <a:endParaRPr lang="en-US" sz="2800" b="0" i="0" dirty="0">
              <a:solidFill>
                <a:srgbClr val="333333"/>
              </a:solidFill>
              <a:effectLst/>
              <a:latin typeface="Arial Black" panose="020B0A04020102020204" pitchFamily="34" charset="0"/>
            </a:endParaRPr>
          </a:p>
          <a:p>
            <a:pPr algn="l"/>
            <a:r>
              <a:rPr lang="en-US" sz="2800" dirty="0">
                <a:solidFill>
                  <a:srgbClr val="333333"/>
                </a:solidFill>
                <a:latin typeface="Arial Black" panose="020B0A04020102020204" pitchFamily="34" charset="0"/>
              </a:rPr>
              <a:t>M</a:t>
            </a:r>
            <a:r>
              <a:rPr lang="en-US" sz="2800" b="0" i="0" dirty="0">
                <a:solidFill>
                  <a:srgbClr val="333333"/>
                </a:solidFill>
                <a:effectLst/>
                <a:latin typeface="Arial Black" panose="020B0A04020102020204" pitchFamily="34" charset="0"/>
              </a:rPr>
              <a:t>ost accurate and allows aircraft to perform maneuvers down to an accuracy of 0.1 Nautical Miles</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There are GPS black spots where there may not be enough satellites in range to obtain position. </a:t>
            </a:r>
          </a:p>
        </p:txBody>
      </p:sp>
    </p:spTree>
    <p:extLst>
      <p:ext uri="{BB962C8B-B14F-4D97-AF65-F5344CB8AC3E}">
        <p14:creationId xmlns:p14="http://schemas.microsoft.com/office/powerpoint/2010/main" val="12047407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C275E13A-D051-C31B-5F90-FDF46735DDAC}"/>
              </a:ext>
            </a:extLst>
          </p:cNvPr>
          <p:cNvSpPr txBox="1"/>
          <p:nvPr/>
        </p:nvSpPr>
        <p:spPr>
          <a:xfrm>
            <a:off x="723900" y="924640"/>
            <a:ext cx="11077575" cy="5693866"/>
          </a:xfrm>
          <a:prstGeom prst="rect">
            <a:avLst/>
          </a:prstGeom>
          <a:noFill/>
        </p:spPr>
        <p:txBody>
          <a:bodyPr wrap="square">
            <a:spAutoFit/>
          </a:bodyPr>
          <a:lstStyle/>
          <a:p>
            <a:pPr algn="ctr"/>
            <a:r>
              <a:rPr lang="en-US" sz="2800" b="0" i="0" u="sng" dirty="0">
                <a:solidFill>
                  <a:srgbClr val="333333"/>
                </a:solidFill>
                <a:effectLst/>
                <a:latin typeface="Arial Black" panose="020B0A04020102020204" pitchFamily="34" charset="0"/>
              </a:rPr>
              <a:t>The Inertial Reference System</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 is a self-contained system that is able to track the aircraft position with no external reference. </a:t>
            </a:r>
          </a:p>
          <a:p>
            <a:pPr algn="l"/>
            <a:endParaRPr lang="en-US" sz="2800" dirty="0">
              <a:solidFill>
                <a:srgbClr val="333333"/>
              </a:solidFill>
              <a:latin typeface="Arial Black" panose="020B0A04020102020204" pitchFamily="34" charset="0"/>
            </a:endParaRPr>
          </a:p>
          <a:p>
            <a:pPr algn="l"/>
            <a:r>
              <a:rPr lang="en-US" sz="2800" dirty="0">
                <a:solidFill>
                  <a:srgbClr val="333333"/>
                </a:solidFill>
                <a:latin typeface="Arial Black" panose="020B0A04020102020204" pitchFamily="34" charset="0"/>
              </a:rPr>
              <a:t>U</a:t>
            </a:r>
            <a:r>
              <a:rPr lang="en-US" sz="2800" b="0" i="0" dirty="0">
                <a:solidFill>
                  <a:srgbClr val="333333"/>
                </a:solidFill>
                <a:effectLst/>
                <a:latin typeface="Arial Black" panose="020B0A04020102020204" pitchFamily="34" charset="0"/>
              </a:rPr>
              <a:t>ses accelerometers and gyroscopes to calculate any movement and acceleration of the aircraft across its three axis. </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By telling the system where the aircraft is at the start of the flight using Latitude and Longitude the system has all the information it needs to perform without external support. </a:t>
            </a:r>
          </a:p>
        </p:txBody>
      </p:sp>
    </p:spTree>
    <p:extLst>
      <p:ext uri="{BB962C8B-B14F-4D97-AF65-F5344CB8AC3E}">
        <p14:creationId xmlns:p14="http://schemas.microsoft.com/office/powerpoint/2010/main" val="2358914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7" name="TextBox 6">
            <a:extLst>
              <a:ext uri="{FF2B5EF4-FFF2-40B4-BE49-F238E27FC236}">
                <a16:creationId xmlns:a16="http://schemas.microsoft.com/office/drawing/2014/main" id="{3C265E2A-CC4B-5E4A-0B98-BCC98C85F750}"/>
              </a:ext>
            </a:extLst>
          </p:cNvPr>
          <p:cNvSpPr txBox="1"/>
          <p:nvPr/>
        </p:nvSpPr>
        <p:spPr>
          <a:xfrm>
            <a:off x="733425" y="832307"/>
            <a:ext cx="10525125" cy="5262979"/>
          </a:xfrm>
          <a:prstGeom prst="rect">
            <a:avLst/>
          </a:prstGeom>
          <a:noFill/>
        </p:spPr>
        <p:txBody>
          <a:bodyPr wrap="square">
            <a:spAutoFit/>
          </a:bodyPr>
          <a:lstStyle/>
          <a:p>
            <a:pPr algn="ctr"/>
            <a:r>
              <a:rPr lang="en-US" sz="2800" b="0" i="0" u="sng" dirty="0">
                <a:solidFill>
                  <a:srgbClr val="333333"/>
                </a:solidFill>
                <a:effectLst/>
                <a:latin typeface="Arial Black" panose="020B0A04020102020204" pitchFamily="34" charset="0"/>
              </a:rPr>
              <a:t>Radio beacons</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Send out radio beams which tell pilots the aircraft’s range and direction from the radio aid. </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This allows the aircraft’s computer system to calculate the aircraft’s location. </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The more radio signals detected, the more accurate the estimated position.</a:t>
            </a:r>
          </a:p>
          <a:p>
            <a:pPr algn="l"/>
            <a:endParaRPr lang="en-US" sz="2800" dirty="0">
              <a:solidFill>
                <a:srgbClr val="333333"/>
              </a:solidFill>
              <a:latin typeface="Arial Black" panose="020B0A04020102020204" pitchFamily="34" charset="0"/>
            </a:endParaRPr>
          </a:p>
          <a:p>
            <a:pPr algn="l"/>
            <a:r>
              <a:rPr lang="en-US" sz="2800" b="0" i="0" dirty="0">
                <a:solidFill>
                  <a:srgbClr val="333333"/>
                </a:solidFill>
                <a:effectLst/>
                <a:latin typeface="Arial Black" panose="020B0A04020102020204" pitchFamily="34" charset="0"/>
              </a:rPr>
              <a:t>Many different types of beacons</a:t>
            </a:r>
          </a:p>
        </p:txBody>
      </p:sp>
    </p:spTree>
    <p:extLst>
      <p:ext uri="{BB962C8B-B14F-4D97-AF65-F5344CB8AC3E}">
        <p14:creationId xmlns:p14="http://schemas.microsoft.com/office/powerpoint/2010/main" val="88077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
        <p:nvSpPr>
          <p:cNvPr id="4" name="TextBox 3">
            <a:extLst>
              <a:ext uri="{FF2B5EF4-FFF2-40B4-BE49-F238E27FC236}">
                <a16:creationId xmlns:a16="http://schemas.microsoft.com/office/drawing/2014/main" id="{CDC9F3F2-EF46-F2F6-A8ED-48469F1F9E24}"/>
              </a:ext>
            </a:extLst>
          </p:cNvPr>
          <p:cNvSpPr txBox="1"/>
          <p:nvPr/>
        </p:nvSpPr>
        <p:spPr>
          <a:xfrm>
            <a:off x="1200150" y="962025"/>
            <a:ext cx="9972675" cy="5632311"/>
          </a:xfrm>
          <a:prstGeom prst="rect">
            <a:avLst/>
          </a:prstGeom>
          <a:noFill/>
        </p:spPr>
        <p:txBody>
          <a:bodyPr wrap="square" rtlCol="0">
            <a:spAutoFit/>
          </a:bodyPr>
          <a:lstStyle/>
          <a:p>
            <a:r>
              <a:rPr lang="en-US" sz="2800" dirty="0">
                <a:latin typeface="Arial Black" panose="020B0A04020102020204" pitchFamily="34" charset="0"/>
              </a:rPr>
              <a:t>Using a combination of Navigational Aids modern aircraft can navigate safely and land without any input from the pilot/s</a:t>
            </a:r>
          </a:p>
          <a:p>
            <a:endParaRPr lang="en-US" sz="2800" dirty="0">
              <a:latin typeface="Arial Black" panose="020B0A04020102020204" pitchFamily="34" charset="0"/>
            </a:endParaRPr>
          </a:p>
          <a:p>
            <a:r>
              <a:rPr lang="en-US" sz="2800" dirty="0">
                <a:latin typeface="Arial Black" panose="020B0A04020102020204" pitchFamily="34" charset="0"/>
              </a:rPr>
              <a:t>How they do this is complex and too detailed to cover in this talk other than the absolute basics.</a:t>
            </a:r>
          </a:p>
          <a:p>
            <a:endParaRPr lang="en-US" sz="2800" dirty="0">
              <a:latin typeface="Arial Black" panose="020B0A04020102020204" pitchFamily="34" charset="0"/>
            </a:endParaRPr>
          </a:p>
          <a:p>
            <a:r>
              <a:rPr lang="en-US" sz="5400" dirty="0">
                <a:latin typeface="Arial Black" panose="020B0A04020102020204" pitchFamily="34" charset="0"/>
              </a:rPr>
              <a:t>Thank you for listening…………………..</a:t>
            </a:r>
          </a:p>
          <a:p>
            <a:endParaRPr lang="en-US" sz="2800" dirty="0">
              <a:latin typeface="Arial Black" panose="020B0A04020102020204" pitchFamily="34" charset="0"/>
            </a:endParaRPr>
          </a:p>
          <a:p>
            <a:endParaRPr lang="en-GB" sz="2800" dirty="0">
              <a:latin typeface="Arial Black" panose="020B0A04020102020204" pitchFamily="34" charset="0"/>
            </a:endParaRPr>
          </a:p>
        </p:txBody>
      </p:sp>
    </p:spTree>
    <p:extLst>
      <p:ext uri="{BB962C8B-B14F-4D97-AF65-F5344CB8AC3E}">
        <p14:creationId xmlns:p14="http://schemas.microsoft.com/office/powerpoint/2010/main" val="3599984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9506-688C-5473-E414-60F43FFD067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232A2F9-5AA3-DE0C-121C-A8D7FC43040A}"/>
              </a:ext>
            </a:extLst>
          </p:cNvPr>
          <p:cNvSpPr>
            <a:spLocks noGrp="1"/>
          </p:cNvSpPr>
          <p:nvPr>
            <p:ph type="subTitle" idx="1"/>
          </p:nvPr>
        </p:nvSpPr>
        <p:spPr/>
        <p:txBody>
          <a:bodyPr/>
          <a:lstStyle/>
          <a:p>
            <a:endParaRPr lang="en-GB"/>
          </a:p>
        </p:txBody>
      </p:sp>
      <p:pic>
        <p:nvPicPr>
          <p:cNvPr id="5" name="Picture 4" descr="A close-up of a globe">
            <a:extLst>
              <a:ext uri="{FF2B5EF4-FFF2-40B4-BE49-F238E27FC236}">
                <a16:creationId xmlns:a16="http://schemas.microsoft.com/office/drawing/2014/main" id="{963E6587-04DB-6F16-8D20-93B7B2C4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
            <a:ext cx="12192000" cy="6857193"/>
          </a:xfrm>
          <a:prstGeom prst="rect">
            <a:avLst/>
          </a:prstGeom>
        </p:spPr>
      </p:pic>
      <p:sp>
        <p:nvSpPr>
          <p:cNvPr id="6" name="TextBox 5">
            <a:extLst>
              <a:ext uri="{FF2B5EF4-FFF2-40B4-BE49-F238E27FC236}">
                <a16:creationId xmlns:a16="http://schemas.microsoft.com/office/drawing/2014/main" id="{D880C71D-F6FD-79DD-CE92-836B639C64DB}"/>
              </a:ext>
            </a:extLst>
          </p:cNvPr>
          <p:cNvSpPr txBox="1"/>
          <p:nvPr/>
        </p:nvSpPr>
        <p:spPr>
          <a:xfrm>
            <a:off x="9534525" y="6235184"/>
            <a:ext cx="2266950" cy="369332"/>
          </a:xfrm>
          <a:prstGeom prst="rect">
            <a:avLst/>
          </a:prstGeom>
          <a:noFill/>
        </p:spPr>
        <p:txBody>
          <a:bodyPr wrap="square" rtlCol="0">
            <a:spAutoFit/>
          </a:bodyPr>
          <a:lstStyle/>
          <a:p>
            <a:r>
              <a:rPr lang="en-GB" sz="1800" dirty="0"/>
              <a:t>© </a:t>
            </a:r>
            <a:r>
              <a:rPr lang="en-US" dirty="0"/>
              <a:t>D Raybould 2022</a:t>
            </a:r>
            <a:endParaRPr lang="en-GB" dirty="0"/>
          </a:p>
        </p:txBody>
      </p:sp>
    </p:spTree>
    <p:extLst>
      <p:ext uri="{BB962C8B-B14F-4D97-AF65-F5344CB8AC3E}">
        <p14:creationId xmlns:p14="http://schemas.microsoft.com/office/powerpoint/2010/main" val="2906139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TotalTime>
  <Words>2579</Words>
  <Application>Microsoft Office PowerPoint</Application>
  <PresentationFormat>Widescreen</PresentationFormat>
  <Paragraphs>288</Paragraphs>
  <Slides>54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Algerian</vt:lpstr>
      <vt:lpstr>Arial</vt:lpstr>
      <vt:lpstr>Arial Black</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Raybould</dc:creator>
  <cp:lastModifiedBy>David Raybould</cp:lastModifiedBy>
  <cp:revision>51</cp:revision>
  <dcterms:created xsi:type="dcterms:W3CDTF">2022-11-09T12:03:23Z</dcterms:created>
  <dcterms:modified xsi:type="dcterms:W3CDTF">2024-04-08T15:21:28Z</dcterms:modified>
</cp:coreProperties>
</file>