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24.jpg" ContentType="image/png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0" r:id="rId3"/>
    <p:sldId id="257" r:id="rId4"/>
    <p:sldId id="287" r:id="rId5"/>
    <p:sldId id="291" r:id="rId6"/>
    <p:sldId id="259" r:id="rId7"/>
    <p:sldId id="317" r:id="rId8"/>
    <p:sldId id="316" r:id="rId9"/>
    <p:sldId id="262" r:id="rId10"/>
    <p:sldId id="260" r:id="rId11"/>
    <p:sldId id="289" r:id="rId12"/>
    <p:sldId id="271" r:id="rId13"/>
    <p:sldId id="272" r:id="rId14"/>
    <p:sldId id="313" r:id="rId15"/>
    <p:sldId id="315" r:id="rId16"/>
    <p:sldId id="288" r:id="rId17"/>
    <p:sldId id="284" r:id="rId18"/>
    <p:sldId id="282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3119091-655F-4DB5-B73E-B17F783BE127}" v="465" dt="2024-04-08T08:54:46.24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80" y="2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4F240-4AB6-49A1-8CB6-238C0A8A6A6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18646E-D0D1-42B9-90F9-F7B75B0349D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FBCE8A-0D87-4355-A5DC-19328CE612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1FE855-B3AD-48AF-9668-4AD4091AA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B88794-3FA3-45C1-AF8E-F1635F8C5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89204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E22BC4-19B2-47BA-BA58-F51BAA4DDA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820A81-8661-4F11-A7D4-3FEDDD798A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B1BB23-08EB-418A-B5E5-13A041667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33FBCD-80FA-4F30-9EE4-9FB238B9FC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87B93B-86BE-44B0-BD15-32E445FF55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8702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F3389C-8D17-4117-9506-5F2E66318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E8A9A3-D57E-4A05-A23D-C9402FEB06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3B5448-F31A-4AFD-AA40-D1ABA7D0E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7345E3-F90B-447F-9423-B1B5788E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17FA7C-14E2-49E6-B94E-6A21E66665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4894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46F5D8-D36B-487D-AC2B-3B2FDD2B35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7B501F-455D-44A1-BB5A-6128229335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BA848-8539-4D7F-9A92-6BFB1CD564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4DF7B-F33A-42D1-B837-84C8242AF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A3F032-D0FD-4CDC-A136-ACB42BE16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AE9732-C322-4DC0-975C-C92F37FF0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800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4AFAE9-1355-4B26-A60A-F9887932D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45DB4B-56FF-4054-82E7-D5FF5B3FBF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185D2C-5908-4259-AC05-9F837C02F72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DBA35B8-11E3-466C-8739-B405B24BB6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8ADA60-8A02-4F15-82F0-24F7AEF6DAF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DEAD8E6-C2FE-43DD-A0F4-D3E4CC104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8B1C79A-771B-450C-AE75-B97956424B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0852893-A631-415F-A679-BF647CA4E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53636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B2305-25CA-45DD-A019-AF08E69F2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050BCA3-01AF-40BD-93A4-A837EDCC8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C80880B-17A3-40A9-86D8-92DECB89F5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CA133-9E2E-4B7F-B1ED-1F10369A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1471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CB4EF65-26B1-4156-9916-826D6EBF6F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C20D7A-2293-416E-B86B-9DCB5B6948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905A5-2186-4C00-80A6-72CA2B4351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1201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11BA3C-E06F-461A-83C7-66EA18B001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7999C-B014-47B0-AB2E-AD2CC94E2A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9B32AB-B883-403E-80A7-479C55786A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CF9B02-79A1-4215-B05D-A849A4B82C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A21F65E-6970-496A-998C-3FB62B225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324656E-D734-4C8C-89D7-78A02206BF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596669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16BCB8-6A41-477F-8376-AA64BE2E4A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2CA038-757C-418C-911F-05F533A51FA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5399FF-4797-42EC-9C29-23AB3206D3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4986543-880B-43B1-866E-F7995482C3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8400BB-2812-4DB3-8131-C3D61F161E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249EB3-5CDE-4F88-9993-4BF4E6DC2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1698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E36E4-88F7-49C3-A997-C09942DB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596B2D5-164F-4253-AEFD-F5DD7B5DF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CC30A8-836B-4CDD-86E5-109119142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DCE424-29D7-4433-916A-788C85F32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47A26-FF69-4863-8F13-CD7A46E42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966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ADE8C0-FEF1-435E-828B-3805EC2C567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F4CB3AE-C2EE-4AA0-A455-C1A1CE8F6FE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B100E1-C811-48C0-AAF2-639B7C499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8D09D-CD22-4141-8D64-1E3C5E6A80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D79641-BD24-463B-9319-D81398FFF1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470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3C36F4A-CCD8-4F7D-9B1B-7193E940F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384425-3D30-4FE2-9D9F-2E0A0F09D7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CADDD1-61D3-40DD-8E89-43C83A02EA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FAE035-7062-4746-9E88-6739E374A627}" type="datetimeFigureOut">
              <a:rPr lang="en-GB" smtClean="0"/>
              <a:t>13/05/2024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E5D0F-F7EA-4343-AF44-8736AC954E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3C2EEB-1CAE-4D5B-B414-010D91AB8B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165B2-7E7E-4142-9C2C-36D70E48EA6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00846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7" Type="http://schemas.openxmlformats.org/officeDocument/2006/relationships/image" Target="../media/image1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svg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hyperlink" Target="mailto:Keeley.brookes@ntu.ac.uk" TargetMode="Externa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F7D46AE-FD15-4914-9D86-A8D90EF04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FF0A4CF0-F238-4FBA-AC57-07D59F58F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2" y="4729017"/>
            <a:ext cx="1964738" cy="1338119"/>
          </a:xfrm>
          <a:prstGeom prst="rect">
            <a:avLst/>
          </a:prstGeom>
        </p:spPr>
      </p:pic>
      <p:pic>
        <p:nvPicPr>
          <p:cNvPr id="5" name="Picture 4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F996B6B9-6D2F-4B02-BCC5-7E7DA8DD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2" y="6067136"/>
            <a:ext cx="1964739" cy="612068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5880E2E-4333-4283-A674-E6838565AD20}"/>
              </a:ext>
            </a:extLst>
          </p:cNvPr>
          <p:cNvSpPr/>
          <p:nvPr/>
        </p:nvSpPr>
        <p:spPr>
          <a:xfrm>
            <a:off x="6538498" y="555972"/>
            <a:ext cx="4710546" cy="2386445"/>
          </a:xfrm>
          <a:prstGeom prst="ellipse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FFF7AA-9AB0-481E-B387-6E0C24C2A688}"/>
              </a:ext>
            </a:extLst>
          </p:cNvPr>
          <p:cNvSpPr txBox="1"/>
          <p:nvPr/>
        </p:nvSpPr>
        <p:spPr>
          <a:xfrm>
            <a:off x="7102721" y="1223292"/>
            <a:ext cx="35820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Dr Keeley Brookes</a:t>
            </a:r>
          </a:p>
          <a:p>
            <a:pPr algn="ctr"/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n-GB" dirty="0">
                <a:solidFill>
                  <a:schemeClr val="bg1"/>
                </a:solidFill>
                <a:latin typeface="Century Gothic" panose="020B0502020202020204" pitchFamily="34" charset="0"/>
              </a:rPr>
              <a:t>“Genes, Dementia and Me”</a:t>
            </a:r>
          </a:p>
          <a:p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452109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6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12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4" descr="snp – The Germ Guy: Confessions of a Mercurial Microbiologist">
            <a:extLst>
              <a:ext uri="{FF2B5EF4-FFF2-40B4-BE49-F238E27FC236}">
                <a16:creationId xmlns:a16="http://schemas.microsoft.com/office/drawing/2014/main" id="{B612C330-EDD0-4BBC-B7CC-97B85D28A5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67070" y="457200"/>
            <a:ext cx="1105786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238192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C9D6DA51-845C-4B88-A595-78AA41F46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" b="9337"/>
          <a:stretch/>
        </p:blipFill>
        <p:spPr bwMode="auto">
          <a:xfrm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4" descr="Eye color - Wikipedia">
            <a:extLst>
              <a:ext uri="{FF2B5EF4-FFF2-40B4-BE49-F238E27FC236}">
                <a16:creationId xmlns:a16="http://schemas.microsoft.com/office/drawing/2014/main" id="{DA221325-0F66-4503-BBF2-690DA4D26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99003">
            <a:off x="523476" y="866709"/>
            <a:ext cx="5721701" cy="36864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8742A-2161-4FE4-BBDA-E54D69A810F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27320">
            <a:off x="4924367" y="3076606"/>
            <a:ext cx="6598479" cy="3344971"/>
          </a:xfrm>
          <a:prstGeom prst="rect">
            <a:avLst/>
          </a:prstGeom>
        </p:spPr>
      </p:pic>
      <p:pic>
        <p:nvPicPr>
          <p:cNvPr id="6" name="Picture 6" descr="Human hair color - Wikipedia">
            <a:extLst>
              <a:ext uri="{FF2B5EF4-FFF2-40B4-BE49-F238E27FC236}">
                <a16:creationId xmlns:a16="http://schemas.microsoft.com/office/drawing/2014/main" id="{D020653A-D3D1-4CFA-BCFB-1918C5BBDD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86388">
            <a:off x="5809673" y="223223"/>
            <a:ext cx="5540779" cy="4210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ifference Between Continuous and Discontinuous Variation | Compare the  Difference Between Similar Terms">
            <a:extLst>
              <a:ext uri="{FF2B5EF4-FFF2-40B4-BE49-F238E27FC236}">
                <a16:creationId xmlns:a16="http://schemas.microsoft.com/office/drawing/2014/main" id="{BFDFE44A-DA51-46AE-AFB5-5B0D77B8DE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389" y="4110606"/>
            <a:ext cx="3863921" cy="25712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Content Placeholder 4" descr="A group of girls in blue dresses&#10;&#10;Description automatically generated">
            <a:extLst>
              <a:ext uri="{FF2B5EF4-FFF2-40B4-BE49-F238E27FC236}">
                <a16:creationId xmlns:a16="http://schemas.microsoft.com/office/drawing/2014/main" id="{966B2BD0-D9CE-449F-809B-28A64EC81BFE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79" b="31172"/>
          <a:stretch/>
        </p:blipFill>
        <p:spPr>
          <a:xfrm>
            <a:off x="-1" y="10"/>
            <a:ext cx="12192000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3068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phic 2" descr="Umbrella with solid fill">
            <a:extLst>
              <a:ext uri="{FF2B5EF4-FFF2-40B4-BE49-F238E27FC236}">
                <a16:creationId xmlns:a16="http://schemas.microsoft.com/office/drawing/2014/main" id="{00AECBF4-A22D-4EB3-9C91-39DDC0CE9A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674679" y="21772"/>
            <a:ext cx="6836228" cy="683622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CA611B4-4840-4B81-9CA6-97E0D44D1133}"/>
              </a:ext>
            </a:extLst>
          </p:cNvPr>
          <p:cNvSpPr txBox="1"/>
          <p:nvPr/>
        </p:nvSpPr>
        <p:spPr>
          <a:xfrm>
            <a:off x="4529955" y="1112092"/>
            <a:ext cx="344859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Century Gothic" panose="020B0502020202020204" pitchFamily="34" charset="0"/>
              </a:rPr>
              <a:t>Memory Problems</a:t>
            </a:r>
          </a:p>
          <a:p>
            <a:pPr algn="ctr"/>
            <a:r>
              <a:rPr lang="en-GB" dirty="0">
                <a:latin typeface="Century Gothic" panose="020B0502020202020204" pitchFamily="34" charset="0"/>
              </a:rPr>
              <a:t>Trouble thinking coherently</a:t>
            </a:r>
          </a:p>
          <a:p>
            <a:pPr algn="ctr"/>
            <a:r>
              <a:rPr lang="en-GB" dirty="0">
                <a:latin typeface="Century Gothic" panose="020B0502020202020204" pitchFamily="34" charset="0"/>
              </a:rPr>
              <a:t>Issues with speaking</a:t>
            </a:r>
          </a:p>
          <a:p>
            <a:pPr algn="ctr"/>
            <a:r>
              <a:rPr lang="en-GB" dirty="0">
                <a:latin typeface="Century Gothic" panose="020B0502020202020204" pitchFamily="34" charset="0"/>
              </a:rPr>
              <a:t>Behavioural changes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748E04F-4B14-439D-9B21-F1EB22062C17}"/>
              </a:ext>
            </a:extLst>
          </p:cNvPr>
          <p:cNvSpPr/>
          <p:nvPr/>
        </p:nvSpPr>
        <p:spPr>
          <a:xfrm>
            <a:off x="4597833" y="183465"/>
            <a:ext cx="299633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Dementia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604DCA-5579-4890-8A4E-39AB4195FC36}"/>
              </a:ext>
            </a:extLst>
          </p:cNvPr>
          <p:cNvSpPr txBox="1"/>
          <p:nvPr/>
        </p:nvSpPr>
        <p:spPr>
          <a:xfrm rot="18975177">
            <a:off x="2303800" y="3614781"/>
            <a:ext cx="259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Alzheimer’s Disease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6551B5D-CBA7-4242-A4E5-BF70B7362183}"/>
              </a:ext>
            </a:extLst>
          </p:cNvPr>
          <p:cNvSpPr txBox="1"/>
          <p:nvPr/>
        </p:nvSpPr>
        <p:spPr>
          <a:xfrm rot="18818009">
            <a:off x="3766177" y="3756761"/>
            <a:ext cx="25951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Vascular Dementia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AA49354-2A1B-482B-9F51-2779B58ED3B8}"/>
              </a:ext>
            </a:extLst>
          </p:cNvPr>
          <p:cNvSpPr txBox="1"/>
          <p:nvPr/>
        </p:nvSpPr>
        <p:spPr>
          <a:xfrm rot="18896270">
            <a:off x="6227986" y="3618262"/>
            <a:ext cx="25951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Dementia with Lewy Bodies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05FA4DE-EA51-46D8-9717-7645BBC46019}"/>
              </a:ext>
            </a:extLst>
          </p:cNvPr>
          <p:cNvSpPr txBox="1"/>
          <p:nvPr/>
        </p:nvSpPr>
        <p:spPr>
          <a:xfrm rot="18901626">
            <a:off x="8199940" y="3476281"/>
            <a:ext cx="21135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Frontal Temporal Lobe Dementia</a:t>
            </a:r>
          </a:p>
        </p:txBody>
      </p:sp>
      <p:pic>
        <p:nvPicPr>
          <p:cNvPr id="11" name="Picture 2">
            <a:extLst>
              <a:ext uri="{FF2B5EF4-FFF2-40B4-BE49-F238E27FC236}">
                <a16:creationId xmlns:a16="http://schemas.microsoft.com/office/drawing/2014/main" id="{1BB3D7BB-237A-44B7-AF56-571583838D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>
            <a:off x="0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E93A87C-459E-45D6-819C-A28ADA082D08}"/>
              </a:ext>
            </a:extLst>
          </p:cNvPr>
          <p:cNvSpPr/>
          <p:nvPr/>
        </p:nvSpPr>
        <p:spPr>
          <a:xfrm>
            <a:off x="2226050" y="4830093"/>
            <a:ext cx="118494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2/3</a:t>
            </a:r>
          </a:p>
        </p:txBody>
      </p:sp>
    </p:spTree>
    <p:extLst>
      <p:ext uri="{BB962C8B-B14F-4D97-AF65-F5344CB8AC3E}">
        <p14:creationId xmlns:p14="http://schemas.microsoft.com/office/powerpoint/2010/main" val="4104305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30D4890B-BBB1-4C44-9EBA-1B420EF2D61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>
            <a:off x="10905426" y="-3427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3">
            <a:extLst>
              <a:ext uri="{FF2B5EF4-FFF2-40B4-BE49-F238E27FC236}">
                <a16:creationId xmlns:a16="http://schemas.microsoft.com/office/drawing/2014/main" id="{C22E8541-58F1-45A3-944C-C79CE878E3B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57"/>
          <a:stretch>
            <a:fillRect/>
          </a:stretch>
        </p:blipFill>
        <p:spPr bwMode="auto">
          <a:xfrm>
            <a:off x="73794" y="354846"/>
            <a:ext cx="7997606" cy="6005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9D8F1BDF-9423-4AB3-8C35-850C04A877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78409" y="2191333"/>
            <a:ext cx="4539797" cy="458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146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>
            <a:extLst>
              <a:ext uri="{FF2B5EF4-FFF2-40B4-BE49-F238E27FC236}">
                <a16:creationId xmlns:a16="http://schemas.microsoft.com/office/drawing/2014/main" id="{61759925-3F8E-45CF-8251-A90646C6A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775" y="98519"/>
            <a:ext cx="8678776" cy="6660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C5AEE2-BE4A-4A34-BFDD-7BE9EC33BDAB}"/>
              </a:ext>
            </a:extLst>
          </p:cNvPr>
          <p:cNvSpPr txBox="1"/>
          <p:nvPr/>
        </p:nvSpPr>
        <p:spPr>
          <a:xfrm>
            <a:off x="9158650" y="201957"/>
            <a:ext cx="2665444" cy="1815882"/>
          </a:xfrm>
          <a:prstGeom prst="rect">
            <a:avLst/>
          </a:prstGeom>
          <a:noFill/>
          <a:ln>
            <a:solidFill>
              <a:schemeClr val="bg2"/>
            </a:solidFill>
          </a:ln>
        </p:spPr>
        <p:txBody>
          <a:bodyPr wrap="square" rtlCol="0" anchor="ctr" anchorCtr="1">
            <a:spAutoFit/>
          </a:bodyPr>
          <a:lstStyle/>
          <a:p>
            <a:r>
              <a:rPr lang="en-GB" sz="1400" dirty="0" err="1">
                <a:solidFill>
                  <a:schemeClr val="bg1"/>
                </a:solidFill>
                <a:latin typeface="Century Gothic" panose="020B0502020202020204" pitchFamily="34" charset="0"/>
              </a:rPr>
              <a:t>Selkoe</a:t>
            </a:r>
            <a:r>
              <a:rPr lang="en-GB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 DJ, Hardy J. The amyloid hypothesis of Alzheimer's disease at 25 years. </a:t>
            </a:r>
            <a:r>
              <a:rPr lang="en-GB" sz="1400" i="1" dirty="0" err="1">
                <a:solidFill>
                  <a:schemeClr val="bg1"/>
                </a:solidFill>
                <a:latin typeface="Century Gothic" panose="020B0502020202020204" pitchFamily="34" charset="0"/>
              </a:rPr>
              <a:t>EMBO</a:t>
            </a:r>
            <a:r>
              <a:rPr lang="en-GB" sz="1400" i="1" dirty="0">
                <a:solidFill>
                  <a:schemeClr val="bg1"/>
                </a:solidFill>
                <a:latin typeface="Century Gothic" panose="020B0502020202020204" pitchFamily="34" charset="0"/>
              </a:rPr>
              <a:t> Mol Med</a:t>
            </a:r>
            <a:r>
              <a:rPr lang="en-GB" sz="1400" dirty="0">
                <a:solidFill>
                  <a:schemeClr val="bg1"/>
                </a:solidFill>
                <a:latin typeface="Century Gothic" panose="020B0502020202020204" pitchFamily="34" charset="0"/>
              </a:rPr>
              <a:t>. 2016;8(6):595–608. Published 2016 Jun 1. doi:10.15252/emmm.201606210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F0B09918-B608-4738-B7B0-3BD5A2614B64}"/>
              </a:ext>
            </a:extLst>
          </p:cNvPr>
          <p:cNvGrpSpPr/>
          <p:nvPr/>
        </p:nvGrpSpPr>
        <p:grpSpPr>
          <a:xfrm>
            <a:off x="7620000" y="3900519"/>
            <a:ext cx="4467225" cy="2755523"/>
            <a:chOff x="7620000" y="3900519"/>
            <a:chExt cx="4467225" cy="2755523"/>
          </a:xfrm>
        </p:grpSpPr>
        <p:sp>
          <p:nvSpPr>
            <p:cNvPr id="7" name="Explosion: 14 Points 6">
              <a:extLst>
                <a:ext uri="{FF2B5EF4-FFF2-40B4-BE49-F238E27FC236}">
                  <a16:creationId xmlns:a16="http://schemas.microsoft.com/office/drawing/2014/main" id="{3E707C44-CF46-4C91-ACFD-4572321A2457}"/>
                </a:ext>
              </a:extLst>
            </p:cNvPr>
            <p:cNvSpPr/>
            <p:nvPr/>
          </p:nvSpPr>
          <p:spPr>
            <a:xfrm>
              <a:off x="7620000" y="3900519"/>
              <a:ext cx="4467225" cy="2755523"/>
            </a:xfrm>
            <a:prstGeom prst="irregularSeal2">
              <a:avLst/>
            </a:prstGeom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AC831E82-60E2-4B5F-BFEB-66EE834C4E28}"/>
                </a:ext>
              </a:extLst>
            </p:cNvPr>
            <p:cNvSpPr txBox="1"/>
            <p:nvPr/>
          </p:nvSpPr>
          <p:spPr>
            <a:xfrm>
              <a:off x="8663350" y="4896509"/>
              <a:ext cx="2665444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Drugs need to be given early to be effective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290534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C55997-D626-47A4-9F94-48899EC96A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Identify who might get dementia before they show symptoms</a:t>
            </a:r>
          </a:p>
        </p:txBody>
      </p:sp>
    </p:spTree>
    <p:extLst>
      <p:ext uri="{BB962C8B-B14F-4D97-AF65-F5344CB8AC3E}">
        <p14:creationId xmlns:p14="http://schemas.microsoft.com/office/powerpoint/2010/main" val="30125911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14521C02-1B57-43E4-A97E-C37460E8805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 rot="10800000">
            <a:off x="0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F98577B7-8CD8-4FB7-ABB0-D3040C28F8E2}"/>
              </a:ext>
            </a:extLst>
          </p:cNvPr>
          <p:cNvGrpSpPr/>
          <p:nvPr/>
        </p:nvGrpSpPr>
        <p:grpSpPr>
          <a:xfrm>
            <a:off x="644434" y="939253"/>
            <a:ext cx="7027817" cy="2268464"/>
            <a:chOff x="9041633" y="2562660"/>
            <a:chExt cx="2855457" cy="2334695"/>
          </a:xfrm>
        </p:grpSpPr>
        <p:sp>
          <p:nvSpPr>
            <p:cNvPr id="4" name="Flowchart: Alternate Process 3">
              <a:extLst>
                <a:ext uri="{FF2B5EF4-FFF2-40B4-BE49-F238E27FC236}">
                  <a16:creationId xmlns:a16="http://schemas.microsoft.com/office/drawing/2014/main" id="{EE25F695-6621-4817-88A7-D6E9103DA8CA}"/>
                </a:ext>
              </a:extLst>
            </p:cNvPr>
            <p:cNvSpPr/>
            <p:nvPr/>
          </p:nvSpPr>
          <p:spPr>
            <a:xfrm rot="20651151">
              <a:off x="9041633" y="2562660"/>
              <a:ext cx="2855457" cy="1365302"/>
            </a:xfrm>
            <a:prstGeom prst="flowChartAlternateProcess">
              <a:avLst/>
            </a:prstGeom>
            <a:noFill/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CA2E9C18-2CF8-4BB3-A726-7763CC49B529}"/>
                </a:ext>
              </a:extLst>
            </p:cNvPr>
            <p:cNvSpPr txBox="1"/>
            <p:nvPr/>
          </p:nvSpPr>
          <p:spPr>
            <a:xfrm rot="20569462">
              <a:off x="9460890" y="2589031"/>
              <a:ext cx="2076313" cy="2308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3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Genetics contributes as much as </a:t>
              </a:r>
              <a:r>
                <a:rPr lang="en-GB" sz="3600" b="1" i="1" dirty="0">
                  <a:solidFill>
                    <a:schemeClr val="accent4">
                      <a:lumMod val="7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80%</a:t>
              </a:r>
              <a:r>
                <a:rPr lang="en-GB" sz="3600" b="1" dirty="0">
                  <a:solidFill>
                    <a:schemeClr val="bg1"/>
                  </a:solidFill>
                  <a:latin typeface="Century Gothic" panose="020B0502020202020204" pitchFamily="34" charset="0"/>
                </a:rPr>
                <a:t> to AD</a:t>
              </a:r>
            </a:p>
          </p:txBody>
        </p:sp>
      </p:grpSp>
      <p:sp>
        <p:nvSpPr>
          <p:cNvPr id="7" name="Flowchart: Alternate Process 6">
            <a:extLst>
              <a:ext uri="{FF2B5EF4-FFF2-40B4-BE49-F238E27FC236}">
                <a16:creationId xmlns:a16="http://schemas.microsoft.com/office/drawing/2014/main" id="{379E1679-412F-4E3E-91A9-5A7BCA1DF11A}"/>
              </a:ext>
            </a:extLst>
          </p:cNvPr>
          <p:cNvSpPr/>
          <p:nvPr/>
        </p:nvSpPr>
        <p:spPr>
          <a:xfrm>
            <a:off x="3040771" y="2551049"/>
            <a:ext cx="2690326" cy="1101012"/>
          </a:xfrm>
          <a:prstGeom prst="flowChartAlternateProcess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DNA is everywhere!</a:t>
            </a:r>
          </a:p>
        </p:txBody>
      </p:sp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D2DAA958-7004-40F6-8528-046D9ADF8427}"/>
              </a:ext>
            </a:extLst>
          </p:cNvPr>
          <p:cNvSpPr/>
          <p:nvPr/>
        </p:nvSpPr>
        <p:spPr>
          <a:xfrm>
            <a:off x="5315377" y="1771318"/>
            <a:ext cx="2690326" cy="1101012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Sequence is stable</a:t>
            </a:r>
          </a:p>
        </p:txBody>
      </p: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D42235A3-1B58-4558-970B-1131F88C47ED}"/>
              </a:ext>
            </a:extLst>
          </p:cNvPr>
          <p:cNvSpPr/>
          <p:nvPr/>
        </p:nvSpPr>
        <p:spPr>
          <a:xfrm>
            <a:off x="6660540" y="2730060"/>
            <a:ext cx="2690326" cy="1101012"/>
          </a:xfrm>
          <a:prstGeom prst="flowChartAlternateProcess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Cheap &amp; Quick</a:t>
            </a:r>
          </a:p>
        </p:txBody>
      </p:sp>
      <p:sp>
        <p:nvSpPr>
          <p:cNvPr id="10" name="Flowchart: Alternate Process 9">
            <a:extLst>
              <a:ext uri="{FF2B5EF4-FFF2-40B4-BE49-F238E27FC236}">
                <a16:creationId xmlns:a16="http://schemas.microsoft.com/office/drawing/2014/main" id="{B9A37D13-7C68-4019-9EB7-9CB3CF037033}"/>
              </a:ext>
            </a:extLst>
          </p:cNvPr>
          <p:cNvSpPr/>
          <p:nvPr/>
        </p:nvSpPr>
        <p:spPr>
          <a:xfrm>
            <a:off x="4133462" y="3393230"/>
            <a:ext cx="2690326" cy="1101012"/>
          </a:xfrm>
          <a:prstGeom prst="flowChartAlternateProcess">
            <a:avLst/>
          </a:prstGeom>
          <a:solidFill>
            <a:schemeClr val="accent3"/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Non-invasive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A43FFD4F-7107-4F42-88AF-C90D3A6266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2049" y="3880510"/>
            <a:ext cx="4732664" cy="2889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253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7A0E5959-E900-4953-835C-F09D8EC30F9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 rot="10800000">
            <a:off x="10807923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385881F-ED71-4E54-A707-49BAE390DB8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5" y="171450"/>
            <a:ext cx="6010275" cy="27560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CE1C31-3930-44E3-AEF8-130D64158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484" y="2357407"/>
            <a:ext cx="6000791" cy="450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128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icture containing chart&#10;&#10;Description automatically generated">
            <a:extLst>
              <a:ext uri="{FF2B5EF4-FFF2-40B4-BE49-F238E27FC236}">
                <a16:creationId xmlns:a16="http://schemas.microsoft.com/office/drawing/2014/main" id="{0670E98D-E6D6-4BD0-AD55-6C27F222BD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402" y="1447801"/>
            <a:ext cx="7798294" cy="4752638"/>
          </a:xfrm>
          <a:prstGeom prst="rect">
            <a:avLst/>
          </a:prstGeom>
        </p:spPr>
      </p:pic>
      <p:sp>
        <p:nvSpPr>
          <p:cNvPr id="3" name="Flowchart: Alternate Process 2">
            <a:extLst>
              <a:ext uri="{FF2B5EF4-FFF2-40B4-BE49-F238E27FC236}">
                <a16:creationId xmlns:a16="http://schemas.microsoft.com/office/drawing/2014/main" id="{B993F717-729C-48C2-81D7-50217C9F8009}"/>
              </a:ext>
            </a:extLst>
          </p:cNvPr>
          <p:cNvSpPr/>
          <p:nvPr/>
        </p:nvSpPr>
        <p:spPr>
          <a:xfrm>
            <a:off x="1381125" y="1517603"/>
            <a:ext cx="1410277" cy="4682836"/>
          </a:xfrm>
          <a:prstGeom prst="flowChartAlternateProcess">
            <a:avLst/>
          </a:pr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2.34 =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1.23 = </a:t>
            </a:r>
          </a:p>
          <a:p>
            <a:pPr algn="ctr"/>
            <a:r>
              <a:rPr lang="en-GB" dirty="0"/>
              <a:t> </a:t>
            </a:r>
          </a:p>
          <a:p>
            <a:pPr algn="ctr"/>
            <a:r>
              <a:rPr lang="en-GB" dirty="0"/>
              <a:t>2.25 =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1.12 =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3.56 = 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0.95 =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1.56 =</a:t>
            </a:r>
          </a:p>
          <a:p>
            <a:pPr algn="ctr"/>
            <a:endParaRPr lang="en-GB" dirty="0"/>
          </a:p>
          <a:p>
            <a:pPr algn="ctr"/>
            <a:r>
              <a:rPr lang="en-GB" dirty="0"/>
              <a:t>0.23 =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AF660F2-6552-4CAE-BE70-7E4E8B7BE75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 rot="10800000">
            <a:off x="10903132" y="0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CE601939-1D4D-4CCD-8782-EFF035532B24}"/>
              </a:ext>
            </a:extLst>
          </p:cNvPr>
          <p:cNvSpPr/>
          <p:nvPr/>
        </p:nvSpPr>
        <p:spPr>
          <a:xfrm>
            <a:off x="5233726" y="402256"/>
            <a:ext cx="4907560" cy="822122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entury Gothic" panose="020B0502020202020204" pitchFamily="34" charset="0"/>
              </a:rPr>
              <a:t>Polygenic Risk Score</a:t>
            </a:r>
          </a:p>
        </p:txBody>
      </p:sp>
    </p:spTree>
    <p:extLst>
      <p:ext uri="{BB962C8B-B14F-4D97-AF65-F5344CB8AC3E}">
        <p14:creationId xmlns:p14="http://schemas.microsoft.com/office/powerpoint/2010/main" val="727177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9D6DA51-845C-4B88-A595-78AA41F46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>
            <a:off x="0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573D3992-AB4C-4B84-B01D-35DA883A75C6}"/>
              </a:ext>
            </a:extLst>
          </p:cNvPr>
          <p:cNvGrpSpPr/>
          <p:nvPr/>
        </p:nvGrpSpPr>
        <p:grpSpPr>
          <a:xfrm>
            <a:off x="1724025" y="1190625"/>
            <a:ext cx="9786103" cy="5474125"/>
            <a:chOff x="1114039" y="1792804"/>
            <a:chExt cx="7419975" cy="3621087"/>
          </a:xfrm>
        </p:grpSpPr>
        <p:pic>
          <p:nvPicPr>
            <p:cNvPr id="4" name="Picture 1">
              <a:extLst>
                <a:ext uri="{FF2B5EF4-FFF2-40B4-BE49-F238E27FC236}">
                  <a16:creationId xmlns:a16="http://schemas.microsoft.com/office/drawing/2014/main" id="{60840CEC-5802-47D5-9D54-2279BDA594B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14039" y="1792804"/>
              <a:ext cx="7419975" cy="36210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F64B477C-08E4-431C-A50F-2C47491AFCCD}"/>
                </a:ext>
              </a:extLst>
            </p:cNvPr>
            <p:cNvSpPr txBox="1"/>
            <p:nvPr/>
          </p:nvSpPr>
          <p:spPr>
            <a:xfrm>
              <a:off x="3746068" y="5044559"/>
              <a:ext cx="3550371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hangingPunct="1">
                <a:defRPr/>
              </a:pPr>
              <a:r>
                <a:rPr lang="en-GB" dirty="0">
                  <a:solidFill>
                    <a:schemeClr val="tx1">
                      <a:lumMod val="6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Polygenic risk scores</a:t>
              </a:r>
            </a:p>
          </p:txBody>
        </p:sp>
        <p:sp>
          <p:nvSpPr>
            <p:cNvPr id="6" name="Isosceles Triangle 5">
              <a:extLst>
                <a:ext uri="{FF2B5EF4-FFF2-40B4-BE49-F238E27FC236}">
                  <a16:creationId xmlns:a16="http://schemas.microsoft.com/office/drawing/2014/main" id="{CBEC7790-3E78-47BC-9721-680574FEB44F}"/>
                </a:ext>
              </a:extLst>
            </p:cNvPr>
            <p:cNvSpPr/>
            <p:nvPr/>
          </p:nvSpPr>
          <p:spPr bwMode="auto">
            <a:xfrm>
              <a:off x="2769855" y="3455056"/>
              <a:ext cx="4392484" cy="1466255"/>
            </a:xfrm>
            <a:prstGeom prst="triangle">
              <a:avLst>
                <a:gd name="adj" fmla="val 100000"/>
              </a:avLst>
            </a:prstGeom>
            <a:solidFill>
              <a:schemeClr val="accent3">
                <a:alpha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B94C231-3960-4E11-95BD-B24A46CE08D2}"/>
                </a:ext>
              </a:extLst>
            </p:cNvPr>
            <p:cNvSpPr txBox="1"/>
            <p:nvPr/>
          </p:nvSpPr>
          <p:spPr>
            <a:xfrm>
              <a:off x="7144846" y="2772350"/>
              <a:ext cx="128463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rgbClr val="7030A0"/>
                  </a:solidFill>
                </a:rPr>
                <a:t>Risk of dementia</a:t>
              </a:r>
            </a:p>
          </p:txBody>
        </p:sp>
        <p:sp>
          <p:nvSpPr>
            <p:cNvPr id="8" name="Arrow: Up 7">
              <a:extLst>
                <a:ext uri="{FF2B5EF4-FFF2-40B4-BE49-F238E27FC236}">
                  <a16:creationId xmlns:a16="http://schemas.microsoft.com/office/drawing/2014/main" id="{75BBB314-59D8-4AA1-B78D-0276FF997A92}"/>
                </a:ext>
              </a:extLst>
            </p:cNvPr>
            <p:cNvSpPr/>
            <p:nvPr/>
          </p:nvSpPr>
          <p:spPr bwMode="auto">
            <a:xfrm>
              <a:off x="7787164" y="3573177"/>
              <a:ext cx="390078" cy="1230015"/>
            </a:xfrm>
            <a:prstGeom prst="upArrow">
              <a:avLst/>
            </a:prstGeom>
            <a:solidFill>
              <a:schemeClr val="accent5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GB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charset="0"/>
              </a:endParaRPr>
            </a:p>
          </p:txBody>
        </p:sp>
      </p:grpSp>
      <p:sp>
        <p:nvSpPr>
          <p:cNvPr id="9" name="Flowchart: Alternate Process 8">
            <a:extLst>
              <a:ext uri="{FF2B5EF4-FFF2-40B4-BE49-F238E27FC236}">
                <a16:creationId xmlns:a16="http://schemas.microsoft.com/office/drawing/2014/main" id="{ADFD0EA7-64B4-4434-B6A1-C1295CD7B033}"/>
              </a:ext>
            </a:extLst>
          </p:cNvPr>
          <p:cNvSpPr/>
          <p:nvPr/>
        </p:nvSpPr>
        <p:spPr>
          <a:xfrm>
            <a:off x="6923189" y="193250"/>
            <a:ext cx="4907560" cy="822122"/>
          </a:xfrm>
          <a:prstGeom prst="flowChartAlternateProcess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3200" dirty="0">
                <a:latin typeface="Century Gothic" panose="020B0502020202020204" pitchFamily="34" charset="0"/>
              </a:rPr>
              <a:t>Polygenic Risk Score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F6EDA45-7BB3-48A8-B8DE-7248D0157593}"/>
              </a:ext>
            </a:extLst>
          </p:cNvPr>
          <p:cNvSpPr txBox="1"/>
          <p:nvPr/>
        </p:nvSpPr>
        <p:spPr>
          <a:xfrm>
            <a:off x="1955233" y="1523738"/>
            <a:ext cx="4114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latin typeface="Century Gothic" panose="020B0502020202020204" pitchFamily="34" charset="0"/>
              </a:rPr>
              <a:t>Summation of most important gene variants associated with AD into a single score per person</a:t>
            </a:r>
          </a:p>
        </p:txBody>
      </p:sp>
    </p:spTree>
    <p:extLst>
      <p:ext uri="{BB962C8B-B14F-4D97-AF65-F5344CB8AC3E}">
        <p14:creationId xmlns:p14="http://schemas.microsoft.com/office/powerpoint/2010/main" val="2533853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>
            <a:extLst>
              <a:ext uri="{FF2B5EF4-FFF2-40B4-BE49-F238E27FC236}">
                <a16:creationId xmlns:a16="http://schemas.microsoft.com/office/drawing/2014/main" id="{41A7D580-6F44-4AB0-80DE-E9F5497B96A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 rot="10800000">
            <a:off x="10903132" y="0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picture containing text&#10;&#10;Description automatically generated">
            <a:extLst>
              <a:ext uri="{FF2B5EF4-FFF2-40B4-BE49-F238E27FC236}">
                <a16:creationId xmlns:a16="http://schemas.microsoft.com/office/drawing/2014/main" id="{5E83AAA5-4475-48EF-A3C3-3317804526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9621" y="2436995"/>
            <a:ext cx="6546821" cy="4225190"/>
          </a:xfrm>
          <a:prstGeom prst="rect">
            <a:avLst/>
          </a:prstGeom>
        </p:spPr>
      </p:pic>
      <p:pic>
        <p:nvPicPr>
          <p:cNvPr id="3" name="Picture 2" descr="A logo for a alzheimer's society&#10;&#10;Description automatically generated">
            <a:extLst>
              <a:ext uri="{FF2B5EF4-FFF2-40B4-BE49-F238E27FC236}">
                <a16:creationId xmlns:a16="http://schemas.microsoft.com/office/drawing/2014/main" id="{7410C178-6A04-48CA-BDC6-90FA969451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733" y="195118"/>
            <a:ext cx="1125682" cy="1183409"/>
          </a:xfrm>
          <a:prstGeom prst="rect">
            <a:avLst/>
          </a:prstGeom>
        </p:spPr>
      </p:pic>
      <p:pic>
        <p:nvPicPr>
          <p:cNvPr id="5" name="Picture 4" descr="A logo with text and colorful circles&#10;&#10;Description automatically generated with medium confidence">
            <a:extLst>
              <a:ext uri="{FF2B5EF4-FFF2-40B4-BE49-F238E27FC236}">
                <a16:creationId xmlns:a16="http://schemas.microsoft.com/office/drawing/2014/main" id="{B1E555F3-BD97-4929-946A-7040CD8C96A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035" y="195118"/>
            <a:ext cx="3198403" cy="1183409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7" name="Picture 6" descr="A close-up of a logo&#10;&#10;Description automatically generated">
            <a:extLst>
              <a:ext uri="{FF2B5EF4-FFF2-40B4-BE49-F238E27FC236}">
                <a16:creationId xmlns:a16="http://schemas.microsoft.com/office/drawing/2014/main" id="{E2B3DD82-0D51-4F87-8EDD-B17149B172E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8059" y="195118"/>
            <a:ext cx="3068599" cy="1183287"/>
          </a:xfrm>
          <a:prstGeom prst="rect">
            <a:avLst/>
          </a:prstGeom>
        </p:spPr>
      </p:pic>
      <p:sp>
        <p:nvSpPr>
          <p:cNvPr id="8" name="Flowchart: Alternate Process 7">
            <a:extLst>
              <a:ext uri="{FF2B5EF4-FFF2-40B4-BE49-F238E27FC236}">
                <a16:creationId xmlns:a16="http://schemas.microsoft.com/office/drawing/2014/main" id="{69824C3D-B284-46B7-A419-90F317CD67E2}"/>
              </a:ext>
            </a:extLst>
          </p:cNvPr>
          <p:cNvSpPr/>
          <p:nvPr/>
        </p:nvSpPr>
        <p:spPr>
          <a:xfrm>
            <a:off x="476308" y="1820410"/>
            <a:ext cx="7573818" cy="2760826"/>
          </a:xfrm>
          <a:prstGeom prst="flowChartAlternateProcess">
            <a:avLst/>
          </a:prstGeom>
          <a:solidFill>
            <a:schemeClr val="accent4">
              <a:lumMod val="75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lvl="0" indent="-342900" algn="just" rtl="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A DNA bank of 1422 samples (out of ~3200)</a:t>
            </a:r>
          </a:p>
          <a:p>
            <a:pPr marL="342900" lvl="0" indent="-342900" algn="just" rtl="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 dirty="0">
              <a:effectLst/>
              <a:latin typeface="Century Gothic" panose="020B0502020202020204" pitchFamily="34" charset="0"/>
              <a:ea typeface="DengXian Light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1095 samples with genotyping data from the NeuroChip array (n=466,947 variants)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en-GB" sz="1800" dirty="0">
              <a:effectLst/>
              <a:latin typeface="Century Gothic" panose="020B0502020202020204" pitchFamily="34" charset="0"/>
              <a:ea typeface="DengXian Light" panose="02010600030101010101" pitchFamily="2" charset="-122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sz="1800" dirty="0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Coming soon:</a:t>
            </a:r>
          </a:p>
          <a:p>
            <a:pPr marL="800100" lvl="1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GB" dirty="0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1422 samples with genotype data from </a:t>
            </a:r>
            <a:r>
              <a:rPr lang="en-GB" dirty="0" err="1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Neurobooster</a:t>
            </a:r>
            <a:r>
              <a:rPr lang="en-GB" dirty="0">
                <a:effectLst/>
                <a:latin typeface="Century Gothic" panose="020B0502020202020204" pitchFamily="34" charset="0"/>
                <a:ea typeface="DengXian Light" panose="02010600030101010101" pitchFamily="2" charset="-122"/>
                <a:cs typeface="Arial" panose="020B0604020202020204" pitchFamily="34" charset="0"/>
              </a:rPr>
              <a:t> array (n=1.9 million variants)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60CA99E5-A7F7-4437-816B-10CBCA1F6174}"/>
              </a:ext>
            </a:extLst>
          </p:cNvPr>
          <p:cNvSpPr/>
          <p:nvPr/>
        </p:nvSpPr>
        <p:spPr>
          <a:xfrm>
            <a:off x="391209" y="2333300"/>
            <a:ext cx="8116478" cy="1296019"/>
          </a:xfrm>
          <a:prstGeom prst="ellipse">
            <a:avLst/>
          </a:prstGeom>
          <a:noFill/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A843B0-CE1A-4A69-833F-A6CD91D07E7A}"/>
              </a:ext>
            </a:extLst>
          </p:cNvPr>
          <p:cNvSpPr/>
          <p:nvPr/>
        </p:nvSpPr>
        <p:spPr>
          <a:xfrm>
            <a:off x="237365" y="5174339"/>
            <a:ext cx="58249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Alzheimer’s disease</a:t>
            </a:r>
          </a:p>
        </p:txBody>
      </p:sp>
    </p:spTree>
    <p:extLst>
      <p:ext uri="{BB962C8B-B14F-4D97-AF65-F5344CB8AC3E}">
        <p14:creationId xmlns:p14="http://schemas.microsoft.com/office/powerpoint/2010/main" val="754045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40000"/>
                <a:lumOff val="60000"/>
              </a:schemeClr>
            </a:gs>
            <a:gs pos="46000">
              <a:schemeClr val="accent5">
                <a:lumMod val="95000"/>
                <a:lumOff val="5000"/>
              </a:schemeClr>
            </a:gs>
            <a:gs pos="100000">
              <a:schemeClr val="accent5">
                <a:lumMod val="60000"/>
              </a:schemeClr>
            </a:gs>
          </a:gsLst>
          <a:path path="circle">
            <a:fillToRect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C2D52875-8578-4245-98C7-1624EF554D87}"/>
              </a:ext>
            </a:extLst>
          </p:cNvPr>
          <p:cNvSpPr/>
          <p:nvPr/>
        </p:nvSpPr>
        <p:spPr>
          <a:xfrm>
            <a:off x="91086" y="5550003"/>
            <a:ext cx="1200982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GB" sz="54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76% Accuracy – 56 SNPs (including APOE)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41D59CA-3F4E-42A4-8A1E-DB0E47ECB2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8229" y="600076"/>
            <a:ext cx="11260845" cy="463173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B6C7B7A-0E76-45D8-B709-8BF791A8E15A}"/>
              </a:ext>
            </a:extLst>
          </p:cNvPr>
          <p:cNvSpPr txBox="1"/>
          <p:nvPr/>
        </p:nvSpPr>
        <p:spPr>
          <a:xfrm>
            <a:off x="4534678" y="718457"/>
            <a:ext cx="2911151" cy="37322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en-GB" dirty="0"/>
              <a:t>Polygenic Risk Score Deciles</a:t>
            </a:r>
          </a:p>
        </p:txBody>
      </p:sp>
    </p:spTree>
    <p:extLst>
      <p:ext uri="{BB962C8B-B14F-4D97-AF65-F5344CB8AC3E}">
        <p14:creationId xmlns:p14="http://schemas.microsoft.com/office/powerpoint/2010/main" val="1137573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5">
                <a:lumMod val="89000"/>
              </a:schemeClr>
            </a:gs>
            <a:gs pos="23000">
              <a:schemeClr val="accent5">
                <a:lumMod val="89000"/>
              </a:schemeClr>
            </a:gs>
            <a:gs pos="69000">
              <a:schemeClr val="accent5">
                <a:lumMod val="75000"/>
              </a:schemeClr>
            </a:gs>
            <a:gs pos="97000">
              <a:schemeClr val="accent5">
                <a:lumMod val="7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9D6DA51-845C-4B88-A595-78AA41F46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>
            <a:off x="0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4396CC0-4635-44B4-9FFB-4FF939B394C9}"/>
              </a:ext>
            </a:extLst>
          </p:cNvPr>
          <p:cNvSpPr/>
          <p:nvPr/>
        </p:nvSpPr>
        <p:spPr>
          <a:xfrm>
            <a:off x="1601796" y="433685"/>
            <a:ext cx="2263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Issues :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10808EF-0EA8-4F04-8ACE-8DEE09393392}"/>
              </a:ext>
            </a:extLst>
          </p:cNvPr>
          <p:cNvSpPr/>
          <p:nvPr/>
        </p:nvSpPr>
        <p:spPr>
          <a:xfrm>
            <a:off x="2400301" y="1514473"/>
            <a:ext cx="7543799" cy="4909841"/>
          </a:xfrm>
          <a:prstGeom prst="round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Only good at identifying AD at very extreme of scores</a:t>
            </a:r>
          </a:p>
          <a:p>
            <a:pPr marL="285750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Can not identity the “individually” of genetic backbone</a:t>
            </a:r>
          </a:p>
          <a:p>
            <a:pPr marL="285750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Not very good at distinguishing between dementias</a:t>
            </a:r>
          </a:p>
          <a:p>
            <a:pPr marL="285750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The genes versions used are different between studies</a:t>
            </a:r>
          </a:p>
          <a:p>
            <a:pPr marL="742950" lvl="1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People use different cut-offs for variant importance</a:t>
            </a:r>
          </a:p>
          <a:p>
            <a:pPr marL="285750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Models don’t replicate between cohorts</a:t>
            </a:r>
          </a:p>
          <a:p>
            <a:pPr marL="742950" lvl="1" indent="-285750">
              <a:lnSpc>
                <a:spcPct val="250000"/>
              </a:lnSpc>
              <a:buFont typeface="Courier New" panose="02070309020205020404" pitchFamily="49" charset="0"/>
              <a:buChar char="o"/>
            </a:pPr>
            <a:r>
              <a:rPr lang="en-GB" dirty="0">
                <a:latin typeface="Century Gothic" panose="020B0502020202020204" pitchFamily="34" charset="0"/>
              </a:rPr>
              <a:t>Cohort from USA – 59% </a:t>
            </a:r>
          </a:p>
        </p:txBody>
      </p:sp>
    </p:spTree>
    <p:extLst>
      <p:ext uri="{BB962C8B-B14F-4D97-AF65-F5344CB8AC3E}">
        <p14:creationId xmlns:p14="http://schemas.microsoft.com/office/powerpoint/2010/main" val="756686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Mastering Random Forest Regression: A Comprehensive Guide">
            <a:extLst>
              <a:ext uri="{FF2B5EF4-FFF2-40B4-BE49-F238E27FC236}">
                <a16:creationId xmlns:a16="http://schemas.microsoft.com/office/drawing/2014/main" id="{9239F6FE-0092-4D90-BA60-B2F6A795953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0"/>
          <a:stretch/>
        </p:blipFill>
        <p:spPr bwMode="auto">
          <a:xfrm>
            <a:off x="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AC1DC122-32DB-48E9-8A9B-3F09C77588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71" t="680" r="68357" b="9337"/>
          <a:stretch/>
        </p:blipFill>
        <p:spPr bwMode="auto">
          <a:xfrm rot="10800000">
            <a:off x="10903132" y="1282"/>
            <a:ext cx="1288868" cy="6856718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31" name="Rectangle 1030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12192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A357DE9-5D43-4FF5-AE36-C6FA6F7AC061}"/>
              </a:ext>
            </a:extLst>
          </p:cNvPr>
          <p:cNvSpPr/>
          <p:nvPr/>
        </p:nvSpPr>
        <p:spPr>
          <a:xfrm>
            <a:off x="523875" y="5317240"/>
            <a:ext cx="11210925" cy="7448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latin typeface="+mj-lt"/>
                <a:ea typeface="+mj-ea"/>
                <a:cs typeface="+mj-cs"/>
              </a:rPr>
              <a:t>A machine learning approach</a:t>
            </a:r>
            <a:endParaRPr lang="en-US" sz="3600" b="1" cap="none" spc="0" dirty="0">
              <a:ln w="10160">
                <a:solidFill>
                  <a:schemeClr val="accent5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cxnSp>
        <p:nvCxnSpPr>
          <p:cNvPr id="1033" name="Straight Connector 1032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5" name="Straight Connector 1034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12192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6E97422F-8FE4-446D-900A-93DB3A39588B}"/>
              </a:ext>
            </a:extLst>
          </p:cNvPr>
          <p:cNvSpPr txBox="1"/>
          <p:nvPr/>
        </p:nvSpPr>
        <p:spPr>
          <a:xfrm>
            <a:off x="523875" y="1466835"/>
            <a:ext cx="703606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No pre-determined importance of gene variants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Produces 100s of models and then selects the best one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Allows the individually of genetic backbone to be consider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Creates  a “Decision Tree”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5530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ight Bracket 1">
            <a:extLst>
              <a:ext uri="{FF2B5EF4-FFF2-40B4-BE49-F238E27FC236}">
                <a16:creationId xmlns:a16="http://schemas.microsoft.com/office/drawing/2014/main" id="{01B5DB65-6C04-4AF8-8175-BE2DC1C3329D}"/>
              </a:ext>
            </a:extLst>
          </p:cNvPr>
          <p:cNvSpPr/>
          <p:nvPr/>
        </p:nvSpPr>
        <p:spPr>
          <a:xfrm rot="16200000">
            <a:off x="4192766" y="-2809472"/>
            <a:ext cx="923936" cy="7480665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" name="Right Bracket 2">
            <a:extLst>
              <a:ext uri="{FF2B5EF4-FFF2-40B4-BE49-F238E27FC236}">
                <a16:creationId xmlns:a16="http://schemas.microsoft.com/office/drawing/2014/main" id="{7A7C1395-EA57-4F14-8CEB-4360932F5A3F}"/>
              </a:ext>
            </a:extLst>
          </p:cNvPr>
          <p:cNvSpPr/>
          <p:nvPr/>
        </p:nvSpPr>
        <p:spPr>
          <a:xfrm rot="16200000">
            <a:off x="787779" y="898317"/>
            <a:ext cx="346897" cy="1614232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" name="Right Bracket 3">
            <a:extLst>
              <a:ext uri="{FF2B5EF4-FFF2-40B4-BE49-F238E27FC236}">
                <a16:creationId xmlns:a16="http://schemas.microsoft.com/office/drawing/2014/main" id="{A5C4D9F1-E2B6-46B8-8AF4-876E9CE11573}"/>
              </a:ext>
            </a:extLst>
          </p:cNvPr>
          <p:cNvSpPr/>
          <p:nvPr/>
        </p:nvSpPr>
        <p:spPr>
          <a:xfrm rot="16200000">
            <a:off x="7071633" y="-1874652"/>
            <a:ext cx="481573" cy="7257388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828FDB0-FFAF-4018-9F9A-6118627A7643}"/>
              </a:ext>
            </a:extLst>
          </p:cNvPr>
          <p:cNvSpPr/>
          <p:nvPr/>
        </p:nvSpPr>
        <p:spPr>
          <a:xfrm>
            <a:off x="3980885" y="215724"/>
            <a:ext cx="740229" cy="406092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APOE:R</a:t>
            </a:r>
          </a:p>
        </p:txBody>
      </p:sp>
      <p:sp>
        <p:nvSpPr>
          <p:cNvPr id="11" name="Right Bracket 10">
            <a:extLst>
              <a:ext uri="{FF2B5EF4-FFF2-40B4-BE49-F238E27FC236}">
                <a16:creationId xmlns:a16="http://schemas.microsoft.com/office/drawing/2014/main" id="{E06FB6F6-2E43-4D66-B2E3-7779A287C905}"/>
              </a:ext>
            </a:extLst>
          </p:cNvPr>
          <p:cNvSpPr/>
          <p:nvPr/>
        </p:nvSpPr>
        <p:spPr>
          <a:xfrm rot="16200000">
            <a:off x="1579975" y="1556755"/>
            <a:ext cx="346790" cy="1300399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4" name="Right Bracket 13">
            <a:extLst>
              <a:ext uri="{FF2B5EF4-FFF2-40B4-BE49-F238E27FC236}">
                <a16:creationId xmlns:a16="http://schemas.microsoft.com/office/drawing/2014/main" id="{D64CCBA3-A0E2-4BC3-B619-5A099C04462E}"/>
              </a:ext>
            </a:extLst>
          </p:cNvPr>
          <p:cNvSpPr/>
          <p:nvPr/>
        </p:nvSpPr>
        <p:spPr>
          <a:xfrm rot="16200000">
            <a:off x="4656257" y="1900342"/>
            <a:ext cx="257176" cy="1740714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5" name="Right Bracket 14">
            <a:extLst>
              <a:ext uri="{FF2B5EF4-FFF2-40B4-BE49-F238E27FC236}">
                <a16:creationId xmlns:a16="http://schemas.microsoft.com/office/drawing/2014/main" id="{29567865-B417-49F0-8A89-7E6F35671B5D}"/>
              </a:ext>
            </a:extLst>
          </p:cNvPr>
          <p:cNvSpPr/>
          <p:nvPr/>
        </p:nvSpPr>
        <p:spPr>
          <a:xfrm rot="16200000">
            <a:off x="3683820" y="1329734"/>
            <a:ext cx="326272" cy="1920350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94110240-1230-4172-AA4F-C6D5477AA901}"/>
              </a:ext>
            </a:extLst>
          </p:cNvPr>
          <p:cNvSpPr/>
          <p:nvPr/>
        </p:nvSpPr>
        <p:spPr>
          <a:xfrm>
            <a:off x="49134" y="4342272"/>
            <a:ext cx="276950" cy="1463040"/>
          </a:xfrm>
          <a:prstGeom prst="flowChartAlternateProcess">
            <a:avLst/>
          </a:prstGeom>
          <a:gradFill>
            <a:gsLst>
              <a:gs pos="0">
                <a:schemeClr val="tx1"/>
              </a:gs>
              <a:gs pos="8300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F5CA4F0-4A67-4263-9BCE-FADB453C5769}"/>
              </a:ext>
            </a:extLst>
          </p:cNvPr>
          <p:cNvCxnSpPr/>
          <p:nvPr/>
        </p:nvCxnSpPr>
        <p:spPr>
          <a:xfrm>
            <a:off x="0" y="5808434"/>
            <a:ext cx="1219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ight Bracket 34">
            <a:extLst>
              <a:ext uri="{FF2B5EF4-FFF2-40B4-BE49-F238E27FC236}">
                <a16:creationId xmlns:a16="http://schemas.microsoft.com/office/drawing/2014/main" id="{E1F47F2C-98AB-4C4E-AAE3-8E940681ED2E}"/>
              </a:ext>
            </a:extLst>
          </p:cNvPr>
          <p:cNvSpPr/>
          <p:nvPr/>
        </p:nvSpPr>
        <p:spPr>
          <a:xfrm rot="16200000">
            <a:off x="7644925" y="3169783"/>
            <a:ext cx="257176" cy="1176161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36" name="Right Bracket 35">
            <a:extLst>
              <a:ext uri="{FF2B5EF4-FFF2-40B4-BE49-F238E27FC236}">
                <a16:creationId xmlns:a16="http://schemas.microsoft.com/office/drawing/2014/main" id="{147AAAD0-E0B6-4E9C-9BDD-A55961982B1A}"/>
              </a:ext>
            </a:extLst>
          </p:cNvPr>
          <p:cNvSpPr/>
          <p:nvPr/>
        </p:nvSpPr>
        <p:spPr>
          <a:xfrm rot="16200000">
            <a:off x="3822614" y="2648214"/>
            <a:ext cx="257176" cy="1169262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3" name="Right Bracket 42">
            <a:extLst>
              <a:ext uri="{FF2B5EF4-FFF2-40B4-BE49-F238E27FC236}">
                <a16:creationId xmlns:a16="http://schemas.microsoft.com/office/drawing/2014/main" id="{630D0D82-1EB6-4D9B-9435-A0F78A9709C2}"/>
              </a:ext>
            </a:extLst>
          </p:cNvPr>
          <p:cNvSpPr/>
          <p:nvPr/>
        </p:nvSpPr>
        <p:spPr>
          <a:xfrm rot="16200000">
            <a:off x="9380761" y="3206876"/>
            <a:ext cx="257176" cy="1176162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8" name="Right Bracket 47">
            <a:extLst>
              <a:ext uri="{FF2B5EF4-FFF2-40B4-BE49-F238E27FC236}">
                <a16:creationId xmlns:a16="http://schemas.microsoft.com/office/drawing/2014/main" id="{3C8B277D-B71D-49CB-96BE-1F89C4189BB7}"/>
              </a:ext>
            </a:extLst>
          </p:cNvPr>
          <p:cNvSpPr/>
          <p:nvPr/>
        </p:nvSpPr>
        <p:spPr>
          <a:xfrm rot="16200000">
            <a:off x="4415707" y="3061561"/>
            <a:ext cx="257176" cy="1298552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49" name="Right Bracket 48">
            <a:extLst>
              <a:ext uri="{FF2B5EF4-FFF2-40B4-BE49-F238E27FC236}">
                <a16:creationId xmlns:a16="http://schemas.microsoft.com/office/drawing/2014/main" id="{AEBD4A49-87C1-439F-AFA9-B0432C98F40C}"/>
              </a:ext>
            </a:extLst>
          </p:cNvPr>
          <p:cNvSpPr/>
          <p:nvPr/>
        </p:nvSpPr>
        <p:spPr>
          <a:xfrm rot="16200000">
            <a:off x="8541576" y="1124432"/>
            <a:ext cx="257176" cy="3280688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0" name="Right Bracket 49">
            <a:extLst>
              <a:ext uri="{FF2B5EF4-FFF2-40B4-BE49-F238E27FC236}">
                <a16:creationId xmlns:a16="http://schemas.microsoft.com/office/drawing/2014/main" id="{D4639D00-C02C-4CB5-9BFD-54983A6347C6}"/>
              </a:ext>
            </a:extLst>
          </p:cNvPr>
          <p:cNvSpPr/>
          <p:nvPr/>
        </p:nvSpPr>
        <p:spPr>
          <a:xfrm rot="16200000">
            <a:off x="9923342" y="481474"/>
            <a:ext cx="326272" cy="3580736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7" name="Right Bracket 56">
            <a:extLst>
              <a:ext uri="{FF2B5EF4-FFF2-40B4-BE49-F238E27FC236}">
                <a16:creationId xmlns:a16="http://schemas.microsoft.com/office/drawing/2014/main" id="{DE2A9401-A85F-4B1A-BDC3-D462AAE62A25}"/>
              </a:ext>
            </a:extLst>
          </p:cNvPr>
          <p:cNvSpPr/>
          <p:nvPr/>
        </p:nvSpPr>
        <p:spPr>
          <a:xfrm rot="16200000">
            <a:off x="6873180" y="2452348"/>
            <a:ext cx="350984" cy="1602315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7F843086-CCE3-45DF-AA7C-0EC238CBFD40}"/>
              </a:ext>
            </a:extLst>
          </p:cNvPr>
          <p:cNvSpPr/>
          <p:nvPr/>
        </p:nvSpPr>
        <p:spPr>
          <a:xfrm>
            <a:off x="535574" y="1339072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APOE: P</a:t>
            </a:r>
          </a:p>
        </p:txBody>
      </p:sp>
      <p:sp>
        <p:nvSpPr>
          <p:cNvPr id="62" name="Right Bracket 61">
            <a:extLst>
              <a:ext uri="{FF2B5EF4-FFF2-40B4-BE49-F238E27FC236}">
                <a16:creationId xmlns:a16="http://schemas.microsoft.com/office/drawing/2014/main" id="{6409AE69-BB81-48AC-B019-0D44D259B84C}"/>
              </a:ext>
            </a:extLst>
          </p:cNvPr>
          <p:cNvSpPr/>
          <p:nvPr/>
        </p:nvSpPr>
        <p:spPr>
          <a:xfrm rot="16200000">
            <a:off x="10155217" y="2464872"/>
            <a:ext cx="310580" cy="1602316"/>
          </a:xfrm>
          <a:prstGeom prst="rightBracket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9E156D85-E94A-4494-BE8A-1DF44D2C4B38}"/>
              </a:ext>
            </a:extLst>
          </p:cNvPr>
          <p:cNvSpPr/>
          <p:nvPr/>
        </p:nvSpPr>
        <p:spPr>
          <a:xfrm>
            <a:off x="1392832" y="1856069"/>
            <a:ext cx="740229" cy="406092"/>
          </a:xfrm>
          <a:prstGeom prst="ellipse">
            <a:avLst/>
          </a:prstGeom>
          <a:solidFill>
            <a:schemeClr val="accent3"/>
          </a:solidFill>
          <a:ln w="127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>
                <a:solidFill>
                  <a:schemeClr val="bg1"/>
                </a:solidFill>
              </a:rPr>
              <a:t>PTK2B</a:t>
            </a: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DC600D99-CA19-4C59-A996-B3575477D7E5}"/>
              </a:ext>
            </a:extLst>
          </p:cNvPr>
          <p:cNvSpPr/>
          <p:nvPr/>
        </p:nvSpPr>
        <p:spPr>
          <a:xfrm>
            <a:off x="3332241" y="1930217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MS4</a:t>
            </a: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B6D5227C-6413-4490-B8C8-B1728F5BDF4F}"/>
              </a:ext>
            </a:extLst>
          </p:cNvPr>
          <p:cNvSpPr/>
          <p:nvPr/>
        </p:nvSpPr>
        <p:spPr>
          <a:xfrm>
            <a:off x="4402397" y="2410791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CASS4</a:t>
            </a: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810159DB-9B65-4451-A992-EF953C763924}"/>
              </a:ext>
            </a:extLst>
          </p:cNvPr>
          <p:cNvSpPr/>
          <p:nvPr/>
        </p:nvSpPr>
        <p:spPr>
          <a:xfrm>
            <a:off x="3550899" y="2887249"/>
            <a:ext cx="740229" cy="406092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/>
              <a:t>CD2AP</a:t>
            </a:r>
          </a:p>
        </p:txBody>
      </p:sp>
      <p:sp>
        <p:nvSpPr>
          <p:cNvPr id="70" name="Flowchart: Alternate Process 69">
            <a:extLst>
              <a:ext uri="{FF2B5EF4-FFF2-40B4-BE49-F238E27FC236}">
                <a16:creationId xmlns:a16="http://schemas.microsoft.com/office/drawing/2014/main" id="{DD51DDB8-4D9C-4078-B980-390435BCA62E}"/>
              </a:ext>
            </a:extLst>
          </p:cNvPr>
          <p:cNvSpPr/>
          <p:nvPr/>
        </p:nvSpPr>
        <p:spPr>
          <a:xfrm>
            <a:off x="887048" y="4347341"/>
            <a:ext cx="276950" cy="1463040"/>
          </a:xfrm>
          <a:prstGeom prst="flowChartAlternateProcess">
            <a:avLst/>
          </a:prstGeom>
          <a:gradFill>
            <a:gsLst>
              <a:gs pos="0">
                <a:schemeClr val="tx1"/>
              </a:gs>
              <a:gs pos="8300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1" name="Flowchart: Alternate Process 70">
            <a:extLst>
              <a:ext uri="{FF2B5EF4-FFF2-40B4-BE49-F238E27FC236}">
                <a16:creationId xmlns:a16="http://schemas.microsoft.com/office/drawing/2014/main" id="{BF69735F-0E7B-4285-B843-F5C88B57740A}"/>
              </a:ext>
            </a:extLst>
          </p:cNvPr>
          <p:cNvSpPr/>
          <p:nvPr/>
        </p:nvSpPr>
        <p:spPr>
          <a:xfrm>
            <a:off x="2257166" y="4343191"/>
            <a:ext cx="276950" cy="1463040"/>
          </a:xfrm>
          <a:prstGeom prst="flowChartAlternateProcess">
            <a:avLst/>
          </a:prstGeom>
          <a:gradFill>
            <a:gsLst>
              <a:gs pos="12000">
                <a:schemeClr val="bg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2" name="Flowchart: Alternate Process 71">
            <a:extLst>
              <a:ext uri="{FF2B5EF4-FFF2-40B4-BE49-F238E27FC236}">
                <a16:creationId xmlns:a16="http://schemas.microsoft.com/office/drawing/2014/main" id="{70EB5924-7EE2-4D39-9863-2F3F5D1CE036}"/>
              </a:ext>
            </a:extLst>
          </p:cNvPr>
          <p:cNvSpPr/>
          <p:nvPr/>
        </p:nvSpPr>
        <p:spPr>
          <a:xfrm>
            <a:off x="2771510" y="4342272"/>
            <a:ext cx="276950" cy="1463040"/>
          </a:xfrm>
          <a:prstGeom prst="flowChartAlternateProcess">
            <a:avLst/>
          </a:prstGeom>
          <a:gradFill>
            <a:gsLst>
              <a:gs pos="84000">
                <a:schemeClr val="tx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3" name="Flowchart: Alternate Process 72">
            <a:extLst>
              <a:ext uri="{FF2B5EF4-FFF2-40B4-BE49-F238E27FC236}">
                <a16:creationId xmlns:a16="http://schemas.microsoft.com/office/drawing/2014/main" id="{758D802A-1719-40EE-849A-9F03E4B3839D}"/>
              </a:ext>
            </a:extLst>
          </p:cNvPr>
          <p:cNvSpPr/>
          <p:nvPr/>
        </p:nvSpPr>
        <p:spPr>
          <a:xfrm>
            <a:off x="3193766" y="4346793"/>
            <a:ext cx="276950" cy="1463040"/>
          </a:xfrm>
          <a:prstGeom prst="flowChartAlternateProcess">
            <a:avLst/>
          </a:prstGeom>
          <a:gradFill>
            <a:gsLst>
              <a:gs pos="84000">
                <a:schemeClr val="bg1"/>
              </a:gs>
              <a:gs pos="81000">
                <a:schemeClr val="tx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A291E367-04D7-46CF-BD89-AB01E8B4923F}"/>
              </a:ext>
            </a:extLst>
          </p:cNvPr>
          <p:cNvSpPr/>
          <p:nvPr/>
        </p:nvSpPr>
        <p:spPr>
          <a:xfrm>
            <a:off x="4165718" y="3361433"/>
            <a:ext cx="740229" cy="40609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/>
              <a:t>EPHA1</a:t>
            </a:r>
          </a:p>
        </p:txBody>
      </p:sp>
      <p:sp>
        <p:nvSpPr>
          <p:cNvPr id="75" name="Flowchart: Alternate Process 74">
            <a:extLst>
              <a:ext uri="{FF2B5EF4-FFF2-40B4-BE49-F238E27FC236}">
                <a16:creationId xmlns:a16="http://schemas.microsoft.com/office/drawing/2014/main" id="{8637E1AE-0EB9-478C-AD6B-71091D8BB049}"/>
              </a:ext>
            </a:extLst>
          </p:cNvPr>
          <p:cNvSpPr/>
          <p:nvPr/>
        </p:nvSpPr>
        <p:spPr>
          <a:xfrm>
            <a:off x="3756541" y="4343849"/>
            <a:ext cx="276950" cy="1463040"/>
          </a:xfrm>
          <a:prstGeom prst="flowChartAlternateProcess">
            <a:avLst/>
          </a:prstGeom>
          <a:gradFill>
            <a:gsLst>
              <a:gs pos="86000">
                <a:schemeClr val="bg1"/>
              </a:gs>
              <a:gs pos="81000">
                <a:schemeClr val="tx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6" name="Flowchart: Alternate Process 75">
            <a:extLst>
              <a:ext uri="{FF2B5EF4-FFF2-40B4-BE49-F238E27FC236}">
                <a16:creationId xmlns:a16="http://schemas.microsoft.com/office/drawing/2014/main" id="{D76F855C-6B1E-475B-AD55-A357F5BF533C}"/>
              </a:ext>
            </a:extLst>
          </p:cNvPr>
          <p:cNvSpPr/>
          <p:nvPr/>
        </p:nvSpPr>
        <p:spPr>
          <a:xfrm>
            <a:off x="5055093" y="4344355"/>
            <a:ext cx="276950" cy="1463040"/>
          </a:xfrm>
          <a:prstGeom prst="flowChartAlternateProcess">
            <a:avLst/>
          </a:prstGeom>
          <a:gradFill>
            <a:gsLst>
              <a:gs pos="32000">
                <a:schemeClr val="bg1"/>
              </a:gs>
              <a:gs pos="81000">
                <a:schemeClr val="bg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7" name="Flowchart: Alternate Process 76">
            <a:extLst>
              <a:ext uri="{FF2B5EF4-FFF2-40B4-BE49-F238E27FC236}">
                <a16:creationId xmlns:a16="http://schemas.microsoft.com/office/drawing/2014/main" id="{0D126037-6AE4-42D2-AC0F-41B68B560D15}"/>
              </a:ext>
            </a:extLst>
          </p:cNvPr>
          <p:cNvSpPr/>
          <p:nvPr/>
        </p:nvSpPr>
        <p:spPr>
          <a:xfrm>
            <a:off x="5518220" y="4343236"/>
            <a:ext cx="276950" cy="1463040"/>
          </a:xfrm>
          <a:prstGeom prst="flowChartAlternateProcess">
            <a:avLst/>
          </a:prstGeom>
          <a:gradFill>
            <a:gsLst>
              <a:gs pos="8000">
                <a:schemeClr val="bg1"/>
              </a:gs>
              <a:gs pos="81000">
                <a:schemeClr val="bg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78" name="Oval 77">
            <a:extLst>
              <a:ext uri="{FF2B5EF4-FFF2-40B4-BE49-F238E27FC236}">
                <a16:creationId xmlns:a16="http://schemas.microsoft.com/office/drawing/2014/main" id="{FB317961-BCE2-46D4-9C4B-8C23A33D55C3}"/>
              </a:ext>
            </a:extLst>
          </p:cNvPr>
          <p:cNvSpPr/>
          <p:nvPr/>
        </p:nvSpPr>
        <p:spPr>
          <a:xfrm>
            <a:off x="8024951" y="1282372"/>
            <a:ext cx="740229" cy="406092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HLA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C47FBA1D-E202-4E7F-84CD-9E0A2E062CE1}"/>
              </a:ext>
            </a:extLst>
          </p:cNvPr>
          <p:cNvSpPr/>
          <p:nvPr/>
        </p:nvSpPr>
        <p:spPr>
          <a:xfrm>
            <a:off x="10566346" y="1891441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ZCWPW1</a:t>
            </a:r>
          </a:p>
        </p:txBody>
      </p:sp>
      <p:sp>
        <p:nvSpPr>
          <p:cNvPr id="80" name="Flowchart: Alternate Process 79">
            <a:extLst>
              <a:ext uri="{FF2B5EF4-FFF2-40B4-BE49-F238E27FC236}">
                <a16:creationId xmlns:a16="http://schemas.microsoft.com/office/drawing/2014/main" id="{4E15B21C-0533-4E86-9EA3-FA6CF4ABF364}"/>
              </a:ext>
            </a:extLst>
          </p:cNvPr>
          <p:cNvSpPr/>
          <p:nvPr/>
        </p:nvSpPr>
        <p:spPr>
          <a:xfrm>
            <a:off x="11738371" y="4343507"/>
            <a:ext cx="276950" cy="1463040"/>
          </a:xfrm>
          <a:prstGeom prst="flowChartAlternateProcess">
            <a:avLst/>
          </a:prstGeom>
          <a:gradFill>
            <a:gsLst>
              <a:gs pos="25000">
                <a:schemeClr val="bg1"/>
              </a:gs>
              <a:gs pos="81000">
                <a:schemeClr val="bg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1" name="Oval 80">
            <a:extLst>
              <a:ext uri="{FF2B5EF4-FFF2-40B4-BE49-F238E27FC236}">
                <a16:creationId xmlns:a16="http://schemas.microsoft.com/office/drawing/2014/main" id="{FDBC9985-C51F-47F6-B4DF-D453E272C901}"/>
              </a:ext>
            </a:extLst>
          </p:cNvPr>
          <p:cNvSpPr/>
          <p:nvPr/>
        </p:nvSpPr>
        <p:spPr>
          <a:xfrm>
            <a:off x="7925993" y="2417545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800" b="1" dirty="0"/>
              <a:t>PICALM</a:t>
            </a: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id="{48936031-7157-4BF8-827C-B45C702A8292}"/>
              </a:ext>
            </a:extLst>
          </p:cNvPr>
          <p:cNvSpPr/>
          <p:nvPr/>
        </p:nvSpPr>
        <p:spPr>
          <a:xfrm>
            <a:off x="6687932" y="2890429"/>
            <a:ext cx="740229" cy="406092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accent2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NME8</a:t>
            </a: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id="{4CC0B507-AB9F-4F44-BF76-0CDB49743F03}"/>
              </a:ext>
            </a:extLst>
          </p:cNvPr>
          <p:cNvSpPr/>
          <p:nvPr/>
        </p:nvSpPr>
        <p:spPr>
          <a:xfrm>
            <a:off x="9940393" y="2897756"/>
            <a:ext cx="740229" cy="406092"/>
          </a:xfrm>
          <a:prstGeom prst="ellipse">
            <a:avLst/>
          </a:prstGeom>
          <a:solidFill>
            <a:schemeClr val="accent3"/>
          </a:solidFill>
          <a:ln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PTK2B</a:t>
            </a:r>
          </a:p>
        </p:txBody>
      </p:sp>
      <p:sp>
        <p:nvSpPr>
          <p:cNvPr id="84" name="Flowchart: Alternate Process 83">
            <a:extLst>
              <a:ext uri="{FF2B5EF4-FFF2-40B4-BE49-F238E27FC236}">
                <a16:creationId xmlns:a16="http://schemas.microsoft.com/office/drawing/2014/main" id="{C4017ED6-2C81-42FE-BF54-5CB18A93532A}"/>
              </a:ext>
            </a:extLst>
          </p:cNvPr>
          <p:cNvSpPr/>
          <p:nvPr/>
        </p:nvSpPr>
        <p:spPr>
          <a:xfrm>
            <a:off x="11042763" y="4345975"/>
            <a:ext cx="276950" cy="146304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5" name="Flowchart: Alternate Process 84">
            <a:extLst>
              <a:ext uri="{FF2B5EF4-FFF2-40B4-BE49-F238E27FC236}">
                <a16:creationId xmlns:a16="http://schemas.microsoft.com/office/drawing/2014/main" id="{21805737-9996-4750-BBB3-38237014DE1A}"/>
              </a:ext>
            </a:extLst>
          </p:cNvPr>
          <p:cNvSpPr/>
          <p:nvPr/>
        </p:nvSpPr>
        <p:spPr>
          <a:xfrm>
            <a:off x="8212788" y="4342571"/>
            <a:ext cx="276950" cy="1463040"/>
          </a:xfrm>
          <a:prstGeom prst="flowChartAlternateProcess">
            <a:avLst/>
          </a:prstGeom>
          <a:gradFill>
            <a:gsLst>
              <a:gs pos="0">
                <a:schemeClr val="tx1"/>
              </a:gs>
              <a:gs pos="44000">
                <a:schemeClr val="bg1"/>
              </a:gs>
              <a:gs pos="33000">
                <a:schemeClr val="tx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6" name="Oval 85">
            <a:extLst>
              <a:ext uri="{FF2B5EF4-FFF2-40B4-BE49-F238E27FC236}">
                <a16:creationId xmlns:a16="http://schemas.microsoft.com/office/drawing/2014/main" id="{D936BBD1-E57E-473D-9C8E-69A032F26147}"/>
              </a:ext>
            </a:extLst>
          </p:cNvPr>
          <p:cNvSpPr/>
          <p:nvPr/>
        </p:nvSpPr>
        <p:spPr>
          <a:xfrm>
            <a:off x="9157104" y="3431855"/>
            <a:ext cx="740229" cy="406092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900" b="1" dirty="0"/>
              <a:t>CD2AP</a:t>
            </a:r>
          </a:p>
        </p:txBody>
      </p:sp>
      <p:sp>
        <p:nvSpPr>
          <p:cNvPr id="87" name="Flowchart: Alternate Process 86">
            <a:extLst>
              <a:ext uri="{FF2B5EF4-FFF2-40B4-BE49-F238E27FC236}">
                <a16:creationId xmlns:a16="http://schemas.microsoft.com/office/drawing/2014/main" id="{7481F7BF-B87A-4089-8224-F524EA32AB5B}"/>
              </a:ext>
            </a:extLst>
          </p:cNvPr>
          <p:cNvSpPr/>
          <p:nvPr/>
        </p:nvSpPr>
        <p:spPr>
          <a:xfrm>
            <a:off x="6096851" y="4344294"/>
            <a:ext cx="276950" cy="1463040"/>
          </a:xfrm>
          <a:prstGeom prst="flowChartAlternateProces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88" name="Oval 87">
            <a:extLst>
              <a:ext uri="{FF2B5EF4-FFF2-40B4-BE49-F238E27FC236}">
                <a16:creationId xmlns:a16="http://schemas.microsoft.com/office/drawing/2014/main" id="{5C04E8B2-96E0-4506-92E7-926D9F293CB2}"/>
              </a:ext>
            </a:extLst>
          </p:cNvPr>
          <p:cNvSpPr/>
          <p:nvPr/>
        </p:nvSpPr>
        <p:spPr>
          <a:xfrm>
            <a:off x="7472559" y="3431855"/>
            <a:ext cx="740229" cy="406092"/>
          </a:xfrm>
          <a:prstGeom prst="ellips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CELF1</a:t>
            </a:r>
          </a:p>
        </p:txBody>
      </p:sp>
      <p:sp>
        <p:nvSpPr>
          <p:cNvPr id="89" name="Flowchart: Alternate Process 88">
            <a:extLst>
              <a:ext uri="{FF2B5EF4-FFF2-40B4-BE49-F238E27FC236}">
                <a16:creationId xmlns:a16="http://schemas.microsoft.com/office/drawing/2014/main" id="{00029CCE-F1A1-4C13-863A-52CD67F66924}"/>
              </a:ext>
            </a:extLst>
          </p:cNvPr>
          <p:cNvSpPr/>
          <p:nvPr/>
        </p:nvSpPr>
        <p:spPr>
          <a:xfrm>
            <a:off x="7047019" y="4348218"/>
            <a:ext cx="276950" cy="1463040"/>
          </a:xfrm>
          <a:prstGeom prst="flowChartAlternateProcess">
            <a:avLst/>
          </a:prstGeom>
          <a:gradFill>
            <a:gsLst>
              <a:gs pos="82000">
                <a:schemeClr val="tx1"/>
              </a:gs>
              <a:gs pos="81000">
                <a:schemeClr val="tx1"/>
              </a:gs>
              <a:gs pos="0">
                <a:schemeClr val="tx1"/>
              </a:gs>
              <a:gs pos="91162">
                <a:schemeClr val="bg1"/>
              </a:gs>
              <a:gs pos="54432">
                <a:schemeClr val="tx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0" name="Flowchart: Alternate Process 89">
            <a:extLst>
              <a:ext uri="{FF2B5EF4-FFF2-40B4-BE49-F238E27FC236}">
                <a16:creationId xmlns:a16="http://schemas.microsoft.com/office/drawing/2014/main" id="{1C9CCC38-5250-4C93-ACC6-0B99629FB589}"/>
              </a:ext>
            </a:extLst>
          </p:cNvPr>
          <p:cNvSpPr/>
          <p:nvPr/>
        </p:nvSpPr>
        <p:spPr>
          <a:xfrm>
            <a:off x="8818565" y="4342571"/>
            <a:ext cx="276950" cy="1463040"/>
          </a:xfrm>
          <a:prstGeom prst="flowChartAlternateProcess">
            <a:avLst/>
          </a:prstGeom>
          <a:gradFill>
            <a:gsLst>
              <a:gs pos="83000">
                <a:schemeClr val="tx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sp>
        <p:nvSpPr>
          <p:cNvPr id="91" name="Flowchart: Alternate Process 90">
            <a:extLst>
              <a:ext uri="{FF2B5EF4-FFF2-40B4-BE49-F238E27FC236}">
                <a16:creationId xmlns:a16="http://schemas.microsoft.com/office/drawing/2014/main" id="{4831A437-AFF5-4198-B84E-64404F992661}"/>
              </a:ext>
            </a:extLst>
          </p:cNvPr>
          <p:cNvSpPr/>
          <p:nvPr/>
        </p:nvSpPr>
        <p:spPr>
          <a:xfrm>
            <a:off x="9974557" y="4348218"/>
            <a:ext cx="276950" cy="1463040"/>
          </a:xfrm>
          <a:prstGeom prst="flowChartAlternateProcess">
            <a:avLst/>
          </a:prstGeom>
          <a:gradFill>
            <a:gsLst>
              <a:gs pos="39000">
                <a:schemeClr val="bg1"/>
              </a:gs>
              <a:gs pos="27000">
                <a:schemeClr val="tx1"/>
              </a:gs>
              <a:gs pos="0">
                <a:schemeClr val="tx1"/>
              </a:gs>
              <a:gs pos="100000">
                <a:schemeClr val="bg1"/>
              </a:gs>
            </a:gsLst>
            <a:lin ang="5400000" scaled="1"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b="1"/>
          </a:p>
        </p:txBody>
      </p:sp>
      <p:pic>
        <p:nvPicPr>
          <p:cNvPr id="96" name="Graphic 95" descr="Checkbox Checked with solid fill">
            <a:extLst>
              <a:ext uri="{FF2B5EF4-FFF2-40B4-BE49-F238E27FC236}">
                <a16:creationId xmlns:a16="http://schemas.microsoft.com/office/drawing/2014/main" id="{0E9C249E-A74E-44B2-B740-95660931982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5552" y="-14510"/>
            <a:ext cx="542991" cy="542991"/>
          </a:xfrm>
          <a:prstGeom prst="rect">
            <a:avLst/>
          </a:prstGeom>
        </p:spPr>
      </p:pic>
      <p:pic>
        <p:nvPicPr>
          <p:cNvPr id="98" name="Graphic 97" descr="Badge Cross with solid fill">
            <a:extLst>
              <a:ext uri="{FF2B5EF4-FFF2-40B4-BE49-F238E27FC236}">
                <a16:creationId xmlns:a16="http://schemas.microsoft.com/office/drawing/2014/main" id="{AF538D47-B6FD-4992-9CD7-F343281FFEE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238465" y="64404"/>
            <a:ext cx="421417" cy="421417"/>
          </a:xfrm>
          <a:prstGeom prst="rect">
            <a:avLst/>
          </a:prstGeom>
        </p:spPr>
      </p:pic>
      <p:pic>
        <p:nvPicPr>
          <p:cNvPr id="99" name="Graphic 98" descr="Badge Cross with solid fill">
            <a:extLst>
              <a:ext uri="{FF2B5EF4-FFF2-40B4-BE49-F238E27FC236}">
                <a16:creationId xmlns:a16="http://schemas.microsoft.com/office/drawing/2014/main" id="{0ED06C32-3B88-4A2D-964E-37F91287983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-29163" y="1916063"/>
            <a:ext cx="421417" cy="421417"/>
          </a:xfrm>
          <a:prstGeom prst="rect">
            <a:avLst/>
          </a:prstGeom>
        </p:spPr>
      </p:pic>
      <p:pic>
        <p:nvPicPr>
          <p:cNvPr id="100" name="Graphic 99" descr="Checkbox Checked with solid fill">
            <a:extLst>
              <a:ext uri="{FF2B5EF4-FFF2-40B4-BE49-F238E27FC236}">
                <a16:creationId xmlns:a16="http://schemas.microsoft.com/office/drawing/2014/main" id="{9F86C9E3-3795-4B15-9046-F7D0E5377B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62946" y="1202173"/>
            <a:ext cx="542991" cy="542991"/>
          </a:xfrm>
          <a:prstGeom prst="rect">
            <a:avLst/>
          </a:prstGeom>
        </p:spPr>
      </p:pic>
      <p:pic>
        <p:nvPicPr>
          <p:cNvPr id="101" name="Graphic 100" descr="Badge Cross with solid fill">
            <a:extLst>
              <a:ext uri="{FF2B5EF4-FFF2-40B4-BE49-F238E27FC236}">
                <a16:creationId xmlns:a16="http://schemas.microsoft.com/office/drawing/2014/main" id="{497C0B21-C809-4EDC-A75D-CD424CD65C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87048" y="2409882"/>
            <a:ext cx="421417" cy="421417"/>
          </a:xfrm>
          <a:prstGeom prst="rect">
            <a:avLst/>
          </a:prstGeom>
        </p:spPr>
      </p:pic>
      <p:pic>
        <p:nvPicPr>
          <p:cNvPr id="102" name="Graphic 101" descr="Checkbox Checked with solid fill">
            <a:extLst>
              <a:ext uri="{FF2B5EF4-FFF2-40B4-BE49-F238E27FC236}">
                <a16:creationId xmlns:a16="http://schemas.microsoft.com/office/drawing/2014/main" id="{77693305-4DA6-400B-BADE-2BAC27E85C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2096027" y="2380350"/>
            <a:ext cx="542991" cy="542991"/>
          </a:xfrm>
          <a:prstGeom prst="rect">
            <a:avLst/>
          </a:prstGeom>
        </p:spPr>
      </p:pic>
      <p:pic>
        <p:nvPicPr>
          <p:cNvPr id="103" name="Graphic 102" descr="Checkbox Checked with solid fill">
            <a:extLst>
              <a:ext uri="{FF2B5EF4-FFF2-40B4-BE49-F238E27FC236}">
                <a16:creationId xmlns:a16="http://schemas.microsoft.com/office/drawing/2014/main" id="{3B73A80B-196C-4E3C-B33D-EE45F8FA902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17976" y="1188291"/>
            <a:ext cx="542991" cy="542991"/>
          </a:xfrm>
          <a:prstGeom prst="rect">
            <a:avLst/>
          </a:prstGeom>
        </p:spPr>
      </p:pic>
      <p:pic>
        <p:nvPicPr>
          <p:cNvPr id="104" name="Graphic 103" descr="Badge Cross with solid fill">
            <a:extLst>
              <a:ext uri="{FF2B5EF4-FFF2-40B4-BE49-F238E27FC236}">
                <a16:creationId xmlns:a16="http://schemas.microsoft.com/office/drawing/2014/main" id="{E3D3ACEB-FDFF-486A-8398-C7093F4AF8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683083" y="2433674"/>
            <a:ext cx="421417" cy="421417"/>
          </a:xfrm>
          <a:prstGeom prst="rect">
            <a:avLst/>
          </a:prstGeom>
        </p:spPr>
      </p:pic>
      <p:pic>
        <p:nvPicPr>
          <p:cNvPr id="105" name="Graphic 104" descr="Checkbox Checked with solid fill">
            <a:extLst>
              <a:ext uri="{FF2B5EF4-FFF2-40B4-BE49-F238E27FC236}">
                <a16:creationId xmlns:a16="http://schemas.microsoft.com/office/drawing/2014/main" id="{9DC5D717-545F-41E7-A09C-345BE6F94D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31527" y="1709015"/>
            <a:ext cx="542991" cy="542991"/>
          </a:xfrm>
          <a:prstGeom prst="rect">
            <a:avLst/>
          </a:prstGeom>
        </p:spPr>
      </p:pic>
      <p:pic>
        <p:nvPicPr>
          <p:cNvPr id="106" name="Graphic 105" descr="Checkbox Checked with solid fill">
            <a:extLst>
              <a:ext uri="{FF2B5EF4-FFF2-40B4-BE49-F238E27FC236}">
                <a16:creationId xmlns:a16="http://schemas.microsoft.com/office/drawing/2014/main" id="{9166B5CC-0D95-4C3A-94AF-F1FCD709AB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109657" y="3352909"/>
            <a:ext cx="542991" cy="542991"/>
          </a:xfrm>
          <a:prstGeom prst="rect">
            <a:avLst/>
          </a:prstGeom>
        </p:spPr>
      </p:pic>
      <p:pic>
        <p:nvPicPr>
          <p:cNvPr id="107" name="Graphic 106" descr="Checkbox Checked with solid fill">
            <a:extLst>
              <a:ext uri="{FF2B5EF4-FFF2-40B4-BE49-F238E27FC236}">
                <a16:creationId xmlns:a16="http://schemas.microsoft.com/office/drawing/2014/main" id="{428B5819-8576-4EA8-AA79-C320D3AF62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652160" y="3789612"/>
            <a:ext cx="542991" cy="542991"/>
          </a:xfrm>
          <a:prstGeom prst="rect">
            <a:avLst/>
          </a:prstGeom>
        </p:spPr>
      </p:pic>
      <p:pic>
        <p:nvPicPr>
          <p:cNvPr id="109" name="Graphic 108" descr="Badge Cross with solid fill">
            <a:extLst>
              <a:ext uri="{FF2B5EF4-FFF2-40B4-BE49-F238E27FC236}">
                <a16:creationId xmlns:a16="http://schemas.microsoft.com/office/drawing/2014/main" id="{B610D222-5D86-4F61-849D-C0EDB961527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982338" y="3856613"/>
            <a:ext cx="421417" cy="421417"/>
          </a:xfrm>
          <a:prstGeom prst="rect">
            <a:avLst/>
          </a:prstGeom>
        </p:spPr>
      </p:pic>
      <p:pic>
        <p:nvPicPr>
          <p:cNvPr id="110" name="Graphic 109" descr="Checkbox Checked with solid fill">
            <a:extLst>
              <a:ext uri="{FF2B5EF4-FFF2-40B4-BE49-F238E27FC236}">
                <a16:creationId xmlns:a16="http://schemas.microsoft.com/office/drawing/2014/main" id="{C8620952-6F3F-4F69-8279-A5A0BCB963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401282" y="2836837"/>
            <a:ext cx="542991" cy="542991"/>
          </a:xfrm>
          <a:prstGeom prst="rect">
            <a:avLst/>
          </a:prstGeom>
        </p:spPr>
      </p:pic>
      <p:pic>
        <p:nvPicPr>
          <p:cNvPr id="111" name="Graphic 110" descr="Badge Cross with solid fill">
            <a:extLst>
              <a:ext uri="{FF2B5EF4-FFF2-40B4-BE49-F238E27FC236}">
                <a16:creationId xmlns:a16="http://schemas.microsoft.com/office/drawing/2014/main" id="{C1E7DF66-69AA-4421-93B1-7AE276CC71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4100" y="1109844"/>
            <a:ext cx="421417" cy="421417"/>
          </a:xfrm>
          <a:prstGeom prst="rect">
            <a:avLst/>
          </a:prstGeom>
        </p:spPr>
      </p:pic>
      <p:pic>
        <p:nvPicPr>
          <p:cNvPr id="112" name="Graphic 111" descr="Checkbox Checked with solid fill">
            <a:extLst>
              <a:ext uri="{FF2B5EF4-FFF2-40B4-BE49-F238E27FC236}">
                <a16:creationId xmlns:a16="http://schemas.microsoft.com/office/drawing/2014/main" id="{826EC257-58A2-416C-8910-DBDA66D95F6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1605350" y="2466255"/>
            <a:ext cx="542991" cy="542991"/>
          </a:xfrm>
          <a:prstGeom prst="rect">
            <a:avLst/>
          </a:prstGeom>
        </p:spPr>
      </p:pic>
      <p:pic>
        <p:nvPicPr>
          <p:cNvPr id="113" name="Graphic 112" descr="Badge Cross with solid fill">
            <a:extLst>
              <a:ext uri="{FF2B5EF4-FFF2-40B4-BE49-F238E27FC236}">
                <a16:creationId xmlns:a16="http://schemas.microsoft.com/office/drawing/2014/main" id="{4F5CEAB0-7787-4245-924A-7BE326EE82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925993" y="1827212"/>
            <a:ext cx="421417" cy="421417"/>
          </a:xfrm>
          <a:prstGeom prst="rect">
            <a:avLst/>
          </a:prstGeom>
        </p:spPr>
      </p:pic>
      <p:pic>
        <p:nvPicPr>
          <p:cNvPr id="114" name="Graphic 113" descr="Badge Cross with solid fill">
            <a:extLst>
              <a:ext uri="{FF2B5EF4-FFF2-40B4-BE49-F238E27FC236}">
                <a16:creationId xmlns:a16="http://schemas.microsoft.com/office/drawing/2014/main" id="{ED63DC14-6E88-435B-B9B3-D8301EC6FDD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6391" y="2268524"/>
            <a:ext cx="421417" cy="421417"/>
          </a:xfrm>
          <a:prstGeom prst="rect">
            <a:avLst/>
          </a:prstGeom>
        </p:spPr>
      </p:pic>
      <p:pic>
        <p:nvPicPr>
          <p:cNvPr id="115" name="Graphic 114" descr="Checkbox Checked with solid fill">
            <a:extLst>
              <a:ext uri="{FF2B5EF4-FFF2-40B4-BE49-F238E27FC236}">
                <a16:creationId xmlns:a16="http://schemas.microsoft.com/office/drawing/2014/main" id="{BFE566AB-3D2F-4AB3-AC77-60D49428F8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85252" y="3372609"/>
            <a:ext cx="542991" cy="542991"/>
          </a:xfrm>
          <a:prstGeom prst="rect">
            <a:avLst/>
          </a:prstGeom>
        </p:spPr>
      </p:pic>
      <p:pic>
        <p:nvPicPr>
          <p:cNvPr id="116" name="Graphic 115" descr="Checkbox Checked with solid fill">
            <a:extLst>
              <a:ext uri="{FF2B5EF4-FFF2-40B4-BE49-F238E27FC236}">
                <a16:creationId xmlns:a16="http://schemas.microsoft.com/office/drawing/2014/main" id="{E0216B79-3A69-474D-BBA3-79084A37C77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915894" y="3870265"/>
            <a:ext cx="542991" cy="542991"/>
          </a:xfrm>
          <a:prstGeom prst="rect">
            <a:avLst/>
          </a:prstGeom>
        </p:spPr>
      </p:pic>
      <p:pic>
        <p:nvPicPr>
          <p:cNvPr id="117" name="Graphic 116" descr="Checkbox Checked with solid fill">
            <a:extLst>
              <a:ext uri="{FF2B5EF4-FFF2-40B4-BE49-F238E27FC236}">
                <a16:creationId xmlns:a16="http://schemas.microsoft.com/office/drawing/2014/main" id="{573FD438-B87B-4576-A053-882F73B099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4176" y="2289300"/>
            <a:ext cx="542991" cy="542991"/>
          </a:xfrm>
          <a:prstGeom prst="rect">
            <a:avLst/>
          </a:prstGeom>
        </p:spPr>
      </p:pic>
      <p:pic>
        <p:nvPicPr>
          <p:cNvPr id="118" name="Graphic 117" descr="Checkbox Checked with solid fill">
            <a:extLst>
              <a:ext uri="{FF2B5EF4-FFF2-40B4-BE49-F238E27FC236}">
                <a16:creationId xmlns:a16="http://schemas.microsoft.com/office/drawing/2014/main" id="{CA11404A-CCEA-44BD-8F44-D5AEA7A87E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873312" y="3454757"/>
            <a:ext cx="542991" cy="542991"/>
          </a:xfrm>
          <a:prstGeom prst="rect">
            <a:avLst/>
          </a:prstGeom>
        </p:spPr>
      </p:pic>
      <p:pic>
        <p:nvPicPr>
          <p:cNvPr id="119" name="Graphic 118" descr="Checkbox Checked with solid fill">
            <a:extLst>
              <a:ext uri="{FF2B5EF4-FFF2-40B4-BE49-F238E27FC236}">
                <a16:creationId xmlns:a16="http://schemas.microsoft.com/office/drawing/2014/main" id="{802FA894-0505-4389-987C-BCE3DCFAC26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87544" y="3865149"/>
            <a:ext cx="542991" cy="542991"/>
          </a:xfrm>
          <a:prstGeom prst="rect">
            <a:avLst/>
          </a:prstGeom>
        </p:spPr>
      </p:pic>
      <p:pic>
        <p:nvPicPr>
          <p:cNvPr id="120" name="Graphic 119" descr="Badge Cross with solid fill">
            <a:extLst>
              <a:ext uri="{FF2B5EF4-FFF2-40B4-BE49-F238E27FC236}">
                <a16:creationId xmlns:a16="http://schemas.microsoft.com/office/drawing/2014/main" id="{BDCF2AD8-FAF6-46ED-AC91-DFBE685C1C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218" y="3910616"/>
            <a:ext cx="421417" cy="421417"/>
          </a:xfrm>
          <a:prstGeom prst="rect">
            <a:avLst/>
          </a:prstGeom>
        </p:spPr>
      </p:pic>
      <p:pic>
        <p:nvPicPr>
          <p:cNvPr id="121" name="Graphic 120" descr="Badge Cross with solid fill">
            <a:extLst>
              <a:ext uri="{FF2B5EF4-FFF2-40B4-BE49-F238E27FC236}">
                <a16:creationId xmlns:a16="http://schemas.microsoft.com/office/drawing/2014/main" id="{C17FC0B2-2F8B-48B5-809B-F085DB763B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07308" y="3935543"/>
            <a:ext cx="421417" cy="42141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275B12-B01E-488B-B120-D0CD50402E5F}"/>
              </a:ext>
            </a:extLst>
          </p:cNvPr>
          <p:cNvSpPr txBox="1"/>
          <p:nvPr/>
        </p:nvSpPr>
        <p:spPr>
          <a:xfrm>
            <a:off x="-98937" y="5843519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B67D4DB-F6F6-4496-9B31-A31D4EED9962}"/>
              </a:ext>
            </a:extLst>
          </p:cNvPr>
          <p:cNvSpPr txBox="1"/>
          <p:nvPr/>
        </p:nvSpPr>
        <p:spPr>
          <a:xfrm>
            <a:off x="747501" y="5849494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C4EF31B4-A6E9-4EB0-82DC-B09FAEE95D79}"/>
              </a:ext>
            </a:extLst>
          </p:cNvPr>
          <p:cNvSpPr txBox="1"/>
          <p:nvPr/>
        </p:nvSpPr>
        <p:spPr>
          <a:xfrm>
            <a:off x="2629503" y="5843519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02759049-9627-41BC-BC5C-F5CE2B85A9AA}"/>
              </a:ext>
            </a:extLst>
          </p:cNvPr>
          <p:cNvSpPr txBox="1"/>
          <p:nvPr/>
        </p:nvSpPr>
        <p:spPr>
          <a:xfrm>
            <a:off x="3086272" y="5839079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24D0162F-4669-4017-9382-37E3FCAE680C}"/>
              </a:ext>
            </a:extLst>
          </p:cNvPr>
          <p:cNvSpPr txBox="1"/>
          <p:nvPr/>
        </p:nvSpPr>
        <p:spPr>
          <a:xfrm>
            <a:off x="3619939" y="5843919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697387CE-5851-4B10-A856-48EE3456EA88}"/>
              </a:ext>
            </a:extLst>
          </p:cNvPr>
          <p:cNvSpPr txBox="1"/>
          <p:nvPr/>
        </p:nvSpPr>
        <p:spPr>
          <a:xfrm>
            <a:off x="5967279" y="5866696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227E2E69-15B1-4354-81B7-7EE19AFBF5E2}"/>
              </a:ext>
            </a:extLst>
          </p:cNvPr>
          <p:cNvSpPr txBox="1"/>
          <p:nvPr/>
        </p:nvSpPr>
        <p:spPr>
          <a:xfrm>
            <a:off x="6915894" y="5845068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5ED45526-12DD-498B-B095-E4809ED1A63C}"/>
              </a:ext>
            </a:extLst>
          </p:cNvPr>
          <p:cNvSpPr txBox="1"/>
          <p:nvPr/>
        </p:nvSpPr>
        <p:spPr>
          <a:xfrm>
            <a:off x="8687544" y="5857964"/>
            <a:ext cx="5609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latin typeface="Arial Black" panose="020B0A04020102020204" pitchFamily="34" charset="0"/>
              </a:rPr>
              <a:t>AD</a:t>
            </a:r>
          </a:p>
        </p:txBody>
      </p:sp>
      <p:sp>
        <p:nvSpPr>
          <p:cNvPr id="125" name="Rectangle 124">
            <a:extLst>
              <a:ext uri="{FF2B5EF4-FFF2-40B4-BE49-F238E27FC236}">
                <a16:creationId xmlns:a16="http://schemas.microsoft.com/office/drawing/2014/main" id="{91C402DD-0AE4-4C58-A585-0BC8169A4F95}"/>
              </a:ext>
            </a:extLst>
          </p:cNvPr>
          <p:cNvSpPr/>
          <p:nvPr/>
        </p:nvSpPr>
        <p:spPr>
          <a:xfrm>
            <a:off x="11437284" y="5861298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6" name="Rectangle 125">
            <a:extLst>
              <a:ext uri="{FF2B5EF4-FFF2-40B4-BE49-F238E27FC236}">
                <a16:creationId xmlns:a16="http://schemas.microsoft.com/office/drawing/2014/main" id="{6D439DB1-4048-45DD-A35B-E3B4A2D5E906}"/>
              </a:ext>
            </a:extLst>
          </p:cNvPr>
          <p:cNvSpPr/>
          <p:nvPr/>
        </p:nvSpPr>
        <p:spPr>
          <a:xfrm>
            <a:off x="10758197" y="5856383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BC186F12-7B45-4EFE-8442-ED1997C2133F}"/>
              </a:ext>
            </a:extLst>
          </p:cNvPr>
          <p:cNvSpPr/>
          <p:nvPr/>
        </p:nvSpPr>
        <p:spPr>
          <a:xfrm>
            <a:off x="9731909" y="5841431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28" name="Rectangle 127">
            <a:extLst>
              <a:ext uri="{FF2B5EF4-FFF2-40B4-BE49-F238E27FC236}">
                <a16:creationId xmlns:a16="http://schemas.microsoft.com/office/drawing/2014/main" id="{9D379B42-C640-41B1-A1DF-7410CC62E3D4}"/>
              </a:ext>
            </a:extLst>
          </p:cNvPr>
          <p:cNvSpPr/>
          <p:nvPr/>
        </p:nvSpPr>
        <p:spPr>
          <a:xfrm>
            <a:off x="4993767" y="5854468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747C04C7-EE16-452C-B503-B60E19A02C00}"/>
              </a:ext>
            </a:extLst>
          </p:cNvPr>
          <p:cNvSpPr/>
          <p:nvPr/>
        </p:nvSpPr>
        <p:spPr>
          <a:xfrm>
            <a:off x="1916024" y="5854468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A49E72A7-5F9B-41D5-8E1C-BD2FCCDE9800}"/>
              </a:ext>
            </a:extLst>
          </p:cNvPr>
          <p:cNvSpPr/>
          <p:nvPr/>
        </p:nvSpPr>
        <p:spPr>
          <a:xfrm>
            <a:off x="7898535" y="5862437"/>
            <a:ext cx="815030" cy="338554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1600" b="1" cap="none" spc="0" dirty="0">
                <a:ln w="10160">
                  <a:solidFill>
                    <a:schemeClr val="tx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Control</a:t>
            </a:r>
            <a:endParaRPr lang="en-GB" sz="1600" b="1" cap="none" spc="0" dirty="0">
              <a:ln w="10160">
                <a:solidFill>
                  <a:schemeClr val="tx1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37ACF2-CBA2-4F9A-B59F-3867A95ADD47}"/>
              </a:ext>
            </a:extLst>
          </p:cNvPr>
          <p:cNvSpPr/>
          <p:nvPr/>
        </p:nvSpPr>
        <p:spPr>
          <a:xfrm rot="19639639">
            <a:off x="1860133" y="908188"/>
            <a:ext cx="6579766" cy="43396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3800" b="1" cap="none" spc="0" dirty="0">
                <a:ln w="12700" cmpd="sng">
                  <a:solidFill>
                    <a:schemeClr val="accent4"/>
                  </a:solidFill>
                  <a:prstDash val="solid"/>
                </a:ln>
                <a:gradFill>
                  <a:gsLst>
                    <a:gs pos="0">
                      <a:schemeClr val="accent4"/>
                    </a:gs>
                    <a:gs pos="4000">
                      <a:schemeClr val="accent4">
                        <a:lumMod val="60000"/>
                        <a:lumOff val="40000"/>
                      </a:schemeClr>
                    </a:gs>
                    <a:gs pos="87000">
                      <a:schemeClr val="accent4">
                        <a:lumMod val="20000"/>
                        <a:lumOff val="80000"/>
                      </a:schemeClr>
                    </a:gs>
                  </a:gsLst>
                  <a:lin ang="5400000"/>
                </a:gradFill>
                <a:effectLst/>
              </a:rPr>
              <a:t>82% accurate</a:t>
            </a:r>
          </a:p>
        </p:txBody>
      </p:sp>
    </p:spTree>
    <p:extLst>
      <p:ext uri="{BB962C8B-B14F-4D97-AF65-F5344CB8AC3E}">
        <p14:creationId xmlns:p14="http://schemas.microsoft.com/office/powerpoint/2010/main" val="995413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C9D6DA51-845C-4B88-A595-78AA41F46FF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0" b="9337"/>
          <a:stretch/>
        </p:blipFill>
        <p:spPr bwMode="auto">
          <a:xfrm rot="10800000">
            <a:off x="20" y="1282"/>
            <a:ext cx="12191980" cy="68567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2A6C2DA5-F2C5-4DFD-8EBF-2EE12208CBAF}"/>
              </a:ext>
            </a:extLst>
          </p:cNvPr>
          <p:cNvSpPr/>
          <p:nvPr/>
        </p:nvSpPr>
        <p:spPr>
          <a:xfrm>
            <a:off x="284362" y="319385"/>
            <a:ext cx="356514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Next Steps?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9A99E7-E85C-4E4F-9845-729E1AB45E12}"/>
              </a:ext>
            </a:extLst>
          </p:cNvPr>
          <p:cNvSpPr txBox="1"/>
          <p:nvPr/>
        </p:nvSpPr>
        <p:spPr>
          <a:xfrm>
            <a:off x="714375" y="1581150"/>
            <a:ext cx="69056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Apply this to my bigger dataset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Computer Science!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Improve the model with “AI”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“Boosting”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REPLICATION !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Picture 4" descr="The Ultimate Guide to AdaBoost, random forests and XGBoost | by Julia  Nikulski | Towards Data Science">
            <a:extLst>
              <a:ext uri="{FF2B5EF4-FFF2-40B4-BE49-F238E27FC236}">
                <a16:creationId xmlns:a16="http://schemas.microsoft.com/office/drawing/2014/main" id="{8CCADAA4-9CEB-4C83-84E5-A25343C67E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7582" y="1242715"/>
            <a:ext cx="6471640" cy="27414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F15BED-121D-47E3-8BF2-13193BD563D5}"/>
              </a:ext>
            </a:extLst>
          </p:cNvPr>
          <p:cNvSpPr txBox="1"/>
          <p:nvPr/>
        </p:nvSpPr>
        <p:spPr>
          <a:xfrm>
            <a:off x="2438939" y="4459988"/>
            <a:ext cx="545728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 it distinguish between other types of dementia?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Can it help us identify new biological targets for therapeutic intervention?</a:t>
            </a:r>
          </a:p>
          <a:p>
            <a:pPr marL="285750" indent="-285750">
              <a:buFont typeface="Courier New" panose="02070309020205020404" pitchFamily="49" charset="0"/>
              <a:buChar char="o"/>
            </a:pPr>
            <a:endParaRPr lang="en-GB" b="1" dirty="0">
              <a:solidFill>
                <a:schemeClr val="bg1"/>
              </a:solidFill>
              <a:latin typeface="Century Gothic" panose="020B0502020202020204" pitchFamily="34" charset="0"/>
            </a:endParaRPr>
          </a:p>
          <a:p>
            <a:pPr marL="285750" indent="-285750">
              <a:buFont typeface="Courier New" panose="02070309020205020404" pitchFamily="49" charset="0"/>
              <a:buChar char="o"/>
            </a:pPr>
            <a:r>
              <a:rPr lang="en-GB" b="1" dirty="0">
                <a:solidFill>
                  <a:schemeClr val="bg1"/>
                </a:solidFill>
                <a:latin typeface="Century Gothic" panose="020B0502020202020204" pitchFamily="34" charset="0"/>
              </a:rPr>
              <a:t>Personalised medicine?</a:t>
            </a:r>
          </a:p>
          <a:p>
            <a:endParaRPr lang="en-GB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648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F7D46AE-FD15-4914-9D86-A8D90EF04A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8825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A logo for a company&#10;&#10;Description automatically generated">
            <a:extLst>
              <a:ext uri="{FF2B5EF4-FFF2-40B4-BE49-F238E27FC236}">
                <a16:creationId xmlns:a16="http://schemas.microsoft.com/office/drawing/2014/main" id="{FF0A4CF0-F238-4FBA-AC57-07D59F58FD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2" y="4729017"/>
            <a:ext cx="1964738" cy="1338119"/>
          </a:xfrm>
          <a:prstGeom prst="rect">
            <a:avLst/>
          </a:prstGeom>
        </p:spPr>
      </p:pic>
      <p:pic>
        <p:nvPicPr>
          <p:cNvPr id="5" name="Picture 4" descr="Blue text on a white background&#10;&#10;Description automatically generated">
            <a:extLst>
              <a:ext uri="{FF2B5EF4-FFF2-40B4-BE49-F238E27FC236}">
                <a16:creationId xmlns:a16="http://schemas.microsoft.com/office/drawing/2014/main" id="{F996B6B9-6D2F-4B02-BCC5-7E7DA8DDA8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992" y="6067136"/>
            <a:ext cx="1964739" cy="61206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09BDAEDC-654D-4B4E-8BA3-42916496BAD7}"/>
              </a:ext>
            </a:extLst>
          </p:cNvPr>
          <p:cNvSpPr/>
          <p:nvPr/>
        </p:nvSpPr>
        <p:spPr>
          <a:xfrm>
            <a:off x="5035507" y="695190"/>
            <a:ext cx="6868483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Thank You for listening</a:t>
            </a:r>
          </a:p>
          <a:p>
            <a:pPr algn="ctr"/>
            <a:r>
              <a:rPr lang="en-US" sz="5400" b="1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Any Questions?</a:t>
            </a:r>
            <a:endParaRPr lang="en-US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0D02F1D-BF2C-447F-BA87-37896F431B76}"/>
              </a:ext>
            </a:extLst>
          </p:cNvPr>
          <p:cNvSpPr/>
          <p:nvPr/>
        </p:nvSpPr>
        <p:spPr>
          <a:xfrm>
            <a:off x="6940296" y="2935224"/>
            <a:ext cx="4663440" cy="1920240"/>
          </a:xfrm>
          <a:prstGeom prst="roundRect">
            <a:avLst/>
          </a:prstGeom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>
                <a:hlinkClick r:id="rId5"/>
              </a:rPr>
              <a:t>Keeley.brookes@ntu.ac.uk</a:t>
            </a:r>
            <a:endParaRPr lang="en-GB" dirty="0"/>
          </a:p>
          <a:p>
            <a:pPr algn="ctr"/>
            <a:r>
              <a:rPr lang="en-GB" dirty="0"/>
              <a:t>Questions, Information </a:t>
            </a:r>
          </a:p>
          <a:p>
            <a:pPr algn="ctr"/>
            <a:r>
              <a:rPr lang="en-GB" dirty="0"/>
              <a:t>Lab tours</a:t>
            </a:r>
          </a:p>
        </p:txBody>
      </p:sp>
    </p:spTree>
    <p:extLst>
      <p:ext uri="{BB962C8B-B14F-4D97-AF65-F5344CB8AC3E}">
        <p14:creationId xmlns:p14="http://schemas.microsoft.com/office/powerpoint/2010/main" val="406791646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407</Words>
  <Application>Microsoft Office PowerPoint</Application>
  <PresentationFormat>Widescreen</PresentationFormat>
  <Paragraphs>117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Arial Black</vt:lpstr>
      <vt:lpstr>Calibri</vt:lpstr>
      <vt:lpstr>Calibri Light</vt:lpstr>
      <vt:lpstr>Century Gothic</vt:lpstr>
      <vt:lpstr>Courier New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Identify who might get dementia before they show symptoms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Brookes, Keeley</dc:creator>
  <cp:lastModifiedBy>Brookes, Keeley</cp:lastModifiedBy>
  <cp:revision>8</cp:revision>
  <dcterms:created xsi:type="dcterms:W3CDTF">2023-03-29T12:23:45Z</dcterms:created>
  <dcterms:modified xsi:type="dcterms:W3CDTF">2024-05-13T08:43:00Z</dcterms:modified>
</cp:coreProperties>
</file>